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3650" r:id="rId5"/>
  </p:sldMasterIdLst>
  <p:notesMasterIdLst>
    <p:notesMasterId r:id="rId24"/>
  </p:notesMasterIdLst>
  <p:handoutMasterIdLst>
    <p:handoutMasterId r:id="rId25"/>
  </p:handoutMasterIdLst>
  <p:sldIdLst>
    <p:sldId id="259" r:id="rId6"/>
    <p:sldId id="260" r:id="rId7"/>
    <p:sldId id="273" r:id="rId8"/>
    <p:sldId id="277" r:id="rId9"/>
    <p:sldId id="278" r:id="rId10"/>
    <p:sldId id="284" r:id="rId11"/>
    <p:sldId id="267" r:id="rId12"/>
    <p:sldId id="280" r:id="rId13"/>
    <p:sldId id="268" r:id="rId14"/>
    <p:sldId id="282" r:id="rId15"/>
    <p:sldId id="262" r:id="rId16"/>
    <p:sldId id="261" r:id="rId17"/>
    <p:sldId id="263" r:id="rId18"/>
    <p:sldId id="265" r:id="rId19"/>
    <p:sldId id="279" r:id="rId20"/>
    <p:sldId id="272" r:id="rId21"/>
    <p:sldId id="283" r:id="rId22"/>
    <p:sldId id="281" r:id="rId23"/>
  </p:sldIdLst>
  <p:sldSz cx="9144000" cy="6858000" type="screen4x3"/>
  <p:notesSz cx="6797675" cy="99266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ára Kubíčková" initials="KK" lastIdx="4" clrIdx="0">
    <p:extLst>
      <p:ext uri="{19B8F6BF-5375-455C-9EA6-DF929625EA0E}">
        <p15:presenceInfo xmlns:p15="http://schemas.microsoft.com/office/powerpoint/2012/main" userId="S::xkubk19@vse.cz::8cb98b7f-e89c-47ed-8a16-555e2e76edd9" providerId="AD"/>
      </p:ext>
    </p:extLst>
  </p:cmAuthor>
  <p:cmAuthor id="2" name="Sabina Zukalová" initials="SZ" lastIdx="2" clrIdx="1">
    <p:extLst>
      <p:ext uri="{19B8F6BF-5375-455C-9EA6-DF929625EA0E}">
        <p15:presenceInfo xmlns:p15="http://schemas.microsoft.com/office/powerpoint/2012/main" userId="S-1-5-21-194535456-1177442541-616906113-745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41BBF1"/>
    <a:srgbClr val="5F5F5F"/>
    <a:srgbClr val="0099FF"/>
    <a:srgbClr val="33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967" autoAdjust="0"/>
    <p:restoredTop sz="92012" autoAdjust="0"/>
  </p:normalViewPr>
  <p:slideViewPr>
    <p:cSldViewPr>
      <p:cViewPr varScale="1">
        <p:scale>
          <a:sx n="80" d="100"/>
          <a:sy n="80" d="100"/>
        </p:scale>
        <p:origin x="90"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169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ňa Macurová" userId="40839030-ea94-4baf-9f33-89ff4828a125" providerId="ADAL" clId="{2364D925-7800-45B2-AA50-6F465F6241F4}"/>
    <pc:docChg chg="undo redo modSld">
      <pc:chgData name="Soňa Macurová" userId="40839030-ea94-4baf-9f33-89ff4828a125" providerId="ADAL" clId="{2364D925-7800-45B2-AA50-6F465F6241F4}" dt="2021-05-04T12:04:58.741" v="60" actId="20577"/>
      <pc:docMkLst>
        <pc:docMk/>
      </pc:docMkLst>
      <pc:sldChg chg="modSp">
        <pc:chgData name="Soňa Macurová" userId="40839030-ea94-4baf-9f33-89ff4828a125" providerId="ADAL" clId="{2364D925-7800-45B2-AA50-6F465F6241F4}" dt="2021-05-04T12:04:58.741" v="60" actId="20577"/>
        <pc:sldMkLst>
          <pc:docMk/>
          <pc:sldMk cId="3655452156" sldId="272"/>
        </pc:sldMkLst>
        <pc:spChg chg="mod">
          <ac:chgData name="Soňa Macurová" userId="40839030-ea94-4baf-9f33-89ff4828a125" providerId="ADAL" clId="{2364D925-7800-45B2-AA50-6F465F6241F4}" dt="2021-05-04T12:04:58.741" v="60" actId="20577"/>
          <ac:spMkLst>
            <pc:docMk/>
            <pc:sldMk cId="3655452156" sldId="272"/>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12291" name="Rectangle 3"/>
          <p:cNvSpPr>
            <a:spLocks noGrp="1" noChangeArrowheads="1"/>
          </p:cNvSpPr>
          <p:nvPr>
            <p:ph type="dt" sz="quarter"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12292" name="Rectangle 4"/>
          <p:cNvSpPr>
            <a:spLocks noGrp="1" noChangeArrowheads="1"/>
          </p:cNvSpPr>
          <p:nvPr>
            <p:ph type="ftr" sz="quarter" idx="2"/>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12293" name="Rectangle 5"/>
          <p:cNvSpPr>
            <a:spLocks noGrp="1" noChangeArrowheads="1"/>
          </p:cNvSpPr>
          <p:nvPr>
            <p:ph type="sldNum" sz="quarter" idx="3"/>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613AAA5-B4C2-4066-B99D-7AD5F5AECF6D}" type="slidenum">
              <a:rPr lang="cs-CZ"/>
              <a:pPr/>
              <a:t>‹#›</a:t>
            </a:fld>
            <a:endParaRPr 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14339"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1434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4342"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14343"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3A1EE21-AC04-4FE8-95E8-DEB4A020917B}" type="slidenum">
              <a:rPr lang="cs-CZ"/>
              <a:pPr/>
              <a:t>‹#›</a:t>
            </a:fld>
            <a:endParaRPr 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61150" y="981075"/>
            <a:ext cx="1943100" cy="540067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827088" y="981075"/>
            <a:ext cx="5681662" cy="54006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900113" y="37274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091113" y="37274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072313" y="2205038"/>
            <a:ext cx="2057400" cy="604837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900113" y="2205038"/>
            <a:ext cx="6019800" cy="60483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827088" y="2503488"/>
            <a:ext cx="3811587" cy="3878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91075" y="2503488"/>
            <a:ext cx="3813175" cy="3878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490" name="Picture 10"/>
          <p:cNvPicPr>
            <a:picLocks noChangeAspect="1" noChangeArrowheads="1"/>
          </p:cNvPicPr>
          <p:nvPr userDrawn="1"/>
        </p:nvPicPr>
        <p:blipFill>
          <a:blip r:embed="rId13" cstate="print"/>
          <a:srcRect/>
          <a:stretch>
            <a:fillRect/>
          </a:stretch>
        </p:blipFill>
        <p:spPr bwMode="auto">
          <a:xfrm>
            <a:off x="0" y="0"/>
            <a:ext cx="9144000" cy="6864350"/>
          </a:xfrm>
          <a:prstGeom prst="rect">
            <a:avLst/>
          </a:prstGeom>
          <a:noFill/>
          <a:ln w="9525">
            <a:noFill/>
            <a:miter lim="800000"/>
            <a:headEnd/>
            <a:tailEnd/>
          </a:ln>
          <a:effectLst/>
        </p:spPr>
      </p:pic>
      <p:sp>
        <p:nvSpPr>
          <p:cNvPr id="20482" name="Rectangle 2"/>
          <p:cNvSpPr>
            <a:spLocks noGrp="1" noChangeArrowheads="1"/>
          </p:cNvSpPr>
          <p:nvPr>
            <p:ph type="title"/>
          </p:nvPr>
        </p:nvSpPr>
        <p:spPr bwMode="auto">
          <a:xfrm>
            <a:off x="827088" y="981075"/>
            <a:ext cx="713898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a-DK"/>
              <a:t>LOREM IPSUM </a:t>
            </a:r>
            <a:br>
              <a:rPr lang="da-DK"/>
            </a:br>
            <a:r>
              <a:rPr lang="da-DK"/>
              <a:t>DOLOR SIT AMET </a:t>
            </a:r>
            <a:endParaRPr lang="cs-CZ"/>
          </a:p>
        </p:txBody>
      </p:sp>
      <p:sp>
        <p:nvSpPr>
          <p:cNvPr id="20483" name="Rectangle 3"/>
          <p:cNvSpPr>
            <a:spLocks noGrp="1" noChangeArrowheads="1"/>
          </p:cNvSpPr>
          <p:nvPr>
            <p:ph type="body" idx="1"/>
          </p:nvPr>
        </p:nvSpPr>
        <p:spPr bwMode="auto">
          <a:xfrm>
            <a:off x="827088" y="2503488"/>
            <a:ext cx="7777162" cy="38782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a:t>consectetuer adipiscing mi et       </a:t>
            </a:r>
          </a:p>
          <a:p>
            <a:pPr lvl="0"/>
            <a:r>
              <a:rPr lang="cs-CZ"/>
              <a:t>erat praesent imperdiet, elit nec tempor </a:t>
            </a:r>
          </a:p>
          <a:p>
            <a:pPr lvl="0"/>
            <a:r>
              <a:rPr lang="cs-CZ"/>
              <a:t>semper tempor imperdiet pellentesque </a:t>
            </a:r>
          </a:p>
          <a:p>
            <a:pPr lvl="0"/>
            <a:r>
              <a:rPr lang="cs-CZ"/>
              <a:t>turpis suspendisse tellus       </a:t>
            </a:r>
          </a:p>
          <a:p>
            <a:pPr lvl="0"/>
            <a:r>
              <a:rPr lang="cs-CZ"/>
              <a:t>elit nec tempor semper semper tempor imperdiet pellentesque</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spd="med">
    <p:fade/>
  </p:transition>
  <p:txStyles>
    <p:title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Arial" charset="0"/>
        </a:defRPr>
      </a:lvl2pPr>
      <a:lvl3pPr algn="l" rtl="0" fontAlgn="base">
        <a:spcBef>
          <a:spcPct val="0"/>
        </a:spcBef>
        <a:spcAft>
          <a:spcPct val="0"/>
        </a:spcAft>
        <a:defRPr sz="4400" b="1">
          <a:solidFill>
            <a:schemeClr val="tx2"/>
          </a:solidFill>
          <a:latin typeface="Arial" charset="0"/>
        </a:defRPr>
      </a:lvl3pPr>
      <a:lvl4pPr algn="l" rtl="0" fontAlgn="base">
        <a:spcBef>
          <a:spcPct val="0"/>
        </a:spcBef>
        <a:spcAft>
          <a:spcPct val="0"/>
        </a:spcAft>
        <a:defRPr sz="4400" b="1">
          <a:solidFill>
            <a:schemeClr val="tx2"/>
          </a:solidFill>
          <a:latin typeface="Arial" charset="0"/>
        </a:defRPr>
      </a:lvl4pPr>
      <a:lvl5pPr algn="l" rtl="0" fontAlgn="base">
        <a:spcBef>
          <a:spcPct val="0"/>
        </a:spcBef>
        <a:spcAft>
          <a:spcPct val="0"/>
        </a:spcAft>
        <a:defRPr sz="4400" b="1">
          <a:solidFill>
            <a:schemeClr val="tx2"/>
          </a:solidFill>
          <a:latin typeface="Arial" charset="0"/>
        </a:defRPr>
      </a:lvl5pPr>
      <a:lvl6pPr marL="457200" algn="l" rtl="0" fontAlgn="base">
        <a:spcBef>
          <a:spcPct val="0"/>
        </a:spcBef>
        <a:spcAft>
          <a:spcPct val="0"/>
        </a:spcAft>
        <a:defRPr sz="4400" b="1">
          <a:solidFill>
            <a:schemeClr val="tx2"/>
          </a:solidFill>
          <a:latin typeface="Arial" charset="0"/>
        </a:defRPr>
      </a:lvl6pPr>
      <a:lvl7pPr marL="914400" algn="l" rtl="0" fontAlgn="base">
        <a:spcBef>
          <a:spcPct val="0"/>
        </a:spcBef>
        <a:spcAft>
          <a:spcPct val="0"/>
        </a:spcAft>
        <a:defRPr sz="4400" b="1">
          <a:solidFill>
            <a:schemeClr val="tx2"/>
          </a:solidFill>
          <a:latin typeface="Arial" charset="0"/>
        </a:defRPr>
      </a:lvl7pPr>
      <a:lvl8pPr marL="1371600" algn="l" rtl="0" fontAlgn="base">
        <a:spcBef>
          <a:spcPct val="0"/>
        </a:spcBef>
        <a:spcAft>
          <a:spcPct val="0"/>
        </a:spcAft>
        <a:defRPr sz="4400" b="1">
          <a:solidFill>
            <a:schemeClr val="tx2"/>
          </a:solidFill>
          <a:latin typeface="Arial" charset="0"/>
        </a:defRPr>
      </a:lvl8pPr>
      <a:lvl9pPr marL="1828800" algn="l" rtl="0" fontAlgn="base">
        <a:spcBef>
          <a:spcPct val="0"/>
        </a:spcBef>
        <a:spcAft>
          <a:spcPct val="0"/>
        </a:spcAft>
        <a:defRPr sz="4400" b="1">
          <a:solidFill>
            <a:schemeClr val="tx2"/>
          </a:solidFill>
          <a:latin typeface="Arial" charset="0"/>
        </a:defRPr>
      </a:lvl9pPr>
    </p:titleStyle>
    <p:bodyStyle>
      <a:lvl1pPr marL="342900" indent="-342900" algn="l" rtl="0" fontAlgn="base">
        <a:spcBef>
          <a:spcPct val="20000"/>
        </a:spcBef>
        <a:spcAft>
          <a:spcPct val="0"/>
        </a:spcAft>
        <a:buClr>
          <a:srgbClr val="41BBF1"/>
        </a:buClr>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26983" name="Picture 7"/>
          <p:cNvPicPr>
            <a:picLocks noChangeAspect="1" noChangeArrowheads="1"/>
          </p:cNvPicPr>
          <p:nvPr userDrawn="1"/>
        </p:nvPicPr>
        <p:blipFill>
          <a:blip r:embed="rId13" cstate="print"/>
          <a:srcRect/>
          <a:stretch>
            <a:fillRect/>
          </a:stretch>
        </p:blipFill>
        <p:spPr bwMode="auto">
          <a:xfrm>
            <a:off x="0" y="0"/>
            <a:ext cx="9144000" cy="6862763"/>
          </a:xfrm>
          <a:prstGeom prst="rect">
            <a:avLst/>
          </a:prstGeom>
          <a:noFill/>
          <a:ln w="9525">
            <a:noFill/>
            <a:miter lim="800000"/>
            <a:headEnd/>
            <a:tailEnd/>
          </a:ln>
          <a:effectLst/>
        </p:spPr>
      </p:pic>
      <p:sp>
        <p:nvSpPr>
          <p:cNvPr id="126978" name="Rectangle 2"/>
          <p:cNvSpPr>
            <a:spLocks noGrp="1" noChangeArrowheads="1"/>
          </p:cNvSpPr>
          <p:nvPr>
            <p:ph type="title"/>
          </p:nvPr>
        </p:nvSpPr>
        <p:spPr bwMode="auto">
          <a:xfrm>
            <a:off x="900113" y="2205038"/>
            <a:ext cx="8229600" cy="1368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a:t>NADPIS TITULNÍ STÁNKY</a:t>
            </a:r>
            <a:br>
              <a:rPr lang="cs-CZ"/>
            </a:br>
            <a:r>
              <a:rPr lang="cs-CZ"/>
              <a:t>NA DVA ŘÁDKY</a:t>
            </a:r>
          </a:p>
        </p:txBody>
      </p:sp>
      <p:sp>
        <p:nvSpPr>
          <p:cNvPr id="126979" name="Rectangle 3"/>
          <p:cNvSpPr>
            <a:spLocks noGrp="1" noChangeArrowheads="1"/>
          </p:cNvSpPr>
          <p:nvPr>
            <p:ph type="body" idx="1"/>
          </p:nvPr>
        </p:nvSpPr>
        <p:spPr bwMode="auto">
          <a:xfrm>
            <a:off x="900113" y="372745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a:t>Podtitulek na jeden řádek</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spd="med">
    <p:fade/>
  </p:transition>
  <p:txStyles>
    <p:title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Arial" charset="0"/>
        </a:defRPr>
      </a:lvl2pPr>
      <a:lvl3pPr algn="l" rtl="0" fontAlgn="base">
        <a:spcBef>
          <a:spcPct val="0"/>
        </a:spcBef>
        <a:spcAft>
          <a:spcPct val="0"/>
        </a:spcAft>
        <a:defRPr sz="4400" b="1">
          <a:solidFill>
            <a:schemeClr val="tx2"/>
          </a:solidFill>
          <a:latin typeface="Arial" charset="0"/>
        </a:defRPr>
      </a:lvl3pPr>
      <a:lvl4pPr algn="l" rtl="0" fontAlgn="base">
        <a:spcBef>
          <a:spcPct val="0"/>
        </a:spcBef>
        <a:spcAft>
          <a:spcPct val="0"/>
        </a:spcAft>
        <a:defRPr sz="4400" b="1">
          <a:solidFill>
            <a:schemeClr val="tx2"/>
          </a:solidFill>
          <a:latin typeface="Arial" charset="0"/>
        </a:defRPr>
      </a:lvl4pPr>
      <a:lvl5pPr algn="l" rtl="0" fontAlgn="base">
        <a:spcBef>
          <a:spcPct val="0"/>
        </a:spcBef>
        <a:spcAft>
          <a:spcPct val="0"/>
        </a:spcAft>
        <a:defRPr sz="4400" b="1">
          <a:solidFill>
            <a:schemeClr val="tx2"/>
          </a:solidFill>
          <a:latin typeface="Arial" charset="0"/>
        </a:defRPr>
      </a:lvl5pPr>
      <a:lvl6pPr marL="457200" algn="l" rtl="0" fontAlgn="base">
        <a:spcBef>
          <a:spcPct val="0"/>
        </a:spcBef>
        <a:spcAft>
          <a:spcPct val="0"/>
        </a:spcAft>
        <a:defRPr sz="4400" b="1">
          <a:solidFill>
            <a:schemeClr val="tx2"/>
          </a:solidFill>
          <a:latin typeface="Arial" charset="0"/>
        </a:defRPr>
      </a:lvl6pPr>
      <a:lvl7pPr marL="914400" algn="l" rtl="0" fontAlgn="base">
        <a:spcBef>
          <a:spcPct val="0"/>
        </a:spcBef>
        <a:spcAft>
          <a:spcPct val="0"/>
        </a:spcAft>
        <a:defRPr sz="4400" b="1">
          <a:solidFill>
            <a:schemeClr val="tx2"/>
          </a:solidFill>
          <a:latin typeface="Arial" charset="0"/>
        </a:defRPr>
      </a:lvl7pPr>
      <a:lvl8pPr marL="1371600" algn="l" rtl="0" fontAlgn="base">
        <a:spcBef>
          <a:spcPct val="0"/>
        </a:spcBef>
        <a:spcAft>
          <a:spcPct val="0"/>
        </a:spcAft>
        <a:defRPr sz="4400" b="1">
          <a:solidFill>
            <a:schemeClr val="tx2"/>
          </a:solidFill>
          <a:latin typeface="Arial" charset="0"/>
        </a:defRPr>
      </a:lvl8pPr>
      <a:lvl9pPr marL="1828800" algn="l" rtl="0" fontAlgn="base">
        <a:spcBef>
          <a:spcPct val="0"/>
        </a:spcBef>
        <a:spcAft>
          <a:spcPct val="0"/>
        </a:spcAft>
        <a:defRPr sz="4400" b="1">
          <a:solidFill>
            <a:schemeClr val="tx2"/>
          </a:solidFill>
          <a:latin typeface="Arial" charset="0"/>
        </a:defRPr>
      </a:lvl9pPr>
    </p:titleStyle>
    <p:bodyStyle>
      <a:lvl1pPr marL="342900" indent="-342900" algn="l" rtl="0" fontAlgn="base">
        <a:spcBef>
          <a:spcPct val="20000"/>
        </a:spcBef>
        <a:spcAft>
          <a:spcPct val="0"/>
        </a:spcAft>
        <a:defRPr sz="28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reativecommons.org/licenses/by-sa/4.0/deed.cs" TargetMode="Externa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hyperlink" Target="https://eo.vse.cz/english/forms/hr-forms/statutory-declaration-of-an-employee-insured-abroad/" TargetMode="External"/><Relationship Id="rId2" Type="http://schemas.openxmlformats.org/officeDocument/2006/relationships/hyperlink" Target="https://eo.vse.cz/formulare/cizinci/dpc-dpp-v-anglictine/" TargetMode="External"/><Relationship Id="rId1" Type="http://schemas.openxmlformats.org/officeDocument/2006/relationships/slideLayout" Target="../slideLayouts/slideLayout13.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hyperlink" Target="https://creativecommons.org/licenses/by-sa/4.0/deed.c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hyperlink" Target="https://eo.vse.cz/formulare/osobni-administrativa/platebni-prikaz-do-zahranici/" TargetMode="Externa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eo.vse.cz/formulare/osobni-administrativa/souhlas-s-pouzitim-vlastniho-vozidla/" TargetMode="External"/><Relationship Id="rId7" Type="http://schemas.openxmlformats.org/officeDocument/2006/relationships/image" Target="../media/image3.png"/><Relationship Id="rId2" Type="http://schemas.openxmlformats.org/officeDocument/2006/relationships/hyperlink" Target="https://eo.vse.cz/english/forms/travel-expenses/contract-for-the-reimbursement-of-inbound-travel-expenses/" TargetMode="External"/><Relationship Id="rId1" Type="http://schemas.openxmlformats.org/officeDocument/2006/relationships/slideLayout" Target="../slideLayouts/slideLayout13.xml"/><Relationship Id="rId6" Type="http://schemas.openxmlformats.org/officeDocument/2006/relationships/hyperlink" Target="https://creativecommons.org/licenses/by-sa/4.0/deed.cs" TargetMode="External"/><Relationship Id="rId5" Type="http://schemas.openxmlformats.org/officeDocument/2006/relationships/hyperlink" Target="https://eo.vse.cz/formulare/osobni-administrativa/platebni-prikaz-do-zahranici/" TargetMode="External"/><Relationship Id="rId4" Type="http://schemas.openxmlformats.org/officeDocument/2006/relationships/hyperlink" Target="https://eo.vse.cz/formulare/osobni-administrativa/prikaz-k-zaplaceni-vlozneho/"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hyperlink" Target="https://eo.vse.cz/formulare/ostatni/zadost-o-vyplatu-drobnych-vydani-mimo-vyuctovani-zalohy/" TargetMode="Externa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hyperlink" Target="mailto:akvizice@vse.cz" TargetMode="External"/><Relationship Id="rId2" Type="http://schemas.openxmlformats.org/officeDocument/2006/relationships/hyperlink" Target="https://knihovna.vse.cz/sluzby-pro-zamestnance/objednavani-a-nakup-knih/" TargetMode="External"/><Relationship Id="rId1" Type="http://schemas.openxmlformats.org/officeDocument/2006/relationships/slideLayout" Target="../slideLayouts/slideLayout13.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hyperlink" Target="https://creativecommons.org/licenses/by-sa/4.0/deed.c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hyperlink" Target="https://science.vse.cz/science-research-support/grant/iga-a-grant-competition/useful-information/" TargetMode="Externa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hyperlink" Target="https://opvvv.msmt.cz/clanek/pravidla-pro-publicitu.htm" TargetMode="Externa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reativecommons.org/licenses/by-sa/4.0/deed.cs" TargetMode="Externa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hyperlink" Target="https://science.vse.cz/science-research-support/grant/iga-a-grant-competition/gc-principles/" TargetMode="Externa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online.officedepot.cz/" TargetMode="External"/><Relationship Id="rId7" Type="http://schemas.openxmlformats.org/officeDocument/2006/relationships/image" Target="../media/image4.jpeg"/><Relationship Id="rId2" Type="http://schemas.openxmlformats.org/officeDocument/2006/relationships/hyperlink" Target="mailto:sona.macurova@vse.cz" TargetMode="Externa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s://creativecommons.org/licenses/by-sa/4.0/deed.cs" TargetMode="External"/><Relationship Id="rId4" Type="http://schemas.openxmlformats.org/officeDocument/2006/relationships/hyperlink" Target="https://www.vse.cz/zamestnanci/sluzby-pro-zamestnance/objednavani-kancelarskych-potreb/"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sona.macurova@vse.cz" TargetMode="External"/><Relationship Id="rId2" Type="http://schemas.openxmlformats.org/officeDocument/2006/relationships/hyperlink" Target="https://science.vse.cz/science-research-support/grant/iga-a-grant-competition/useful-information/" TargetMode="External"/><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hyperlink" Target="https://creativecommons.org/licenses/by-sa/4.0/deed.c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reativecommons.org/licenses/by-sa/4.0/deed.cs" TargetMode="Externa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reativecommons.org/licenses/by-sa/4.0/deed.cs" TargetMode="Externa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jpeg"/><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s://creativecommons.org/licenses/by-sa/4.0/deed.cs" TargetMode="Externa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hyperlink" Target="https://www.vse.cz/predpisy/" TargetMode="External"/><Relationship Id="rId1" Type="http://schemas.openxmlformats.org/officeDocument/2006/relationships/slideLayout" Target="../slideLayouts/slideLayout13.xml"/><Relationship Id="rId5" Type="http://schemas.openxmlformats.org/officeDocument/2006/relationships/image" Target="../media/image8.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hyperlink" Target="http://eo.vse.cz/formulare/adminved/navrh-na-vyplatu-odmeny/" TargetMode="Externa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reativecommons.org/licenses/by-sa/4.0/deed.cs" TargetMode="External"/><Relationship Id="rId1" Type="http://schemas.openxmlformats.org/officeDocument/2006/relationships/slideLayout" Target="../slideLayouts/slideLayout1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27584" y="1772816"/>
            <a:ext cx="7200800" cy="1894362"/>
          </a:xfrm>
        </p:spPr>
        <p:txBody>
          <a:bodyPr>
            <a:normAutofit/>
          </a:bodyPr>
          <a:lstStyle/>
          <a:p>
            <a:pPr algn="ctr"/>
            <a:r>
              <a:rPr lang="en-GB" sz="4000" dirty="0"/>
              <a:t>IGA/A Projects Realisation</a:t>
            </a:r>
            <a:endParaRPr lang="en-GB" sz="4100" dirty="0"/>
          </a:p>
        </p:txBody>
      </p:sp>
      <p:sp>
        <p:nvSpPr>
          <p:cNvPr id="7" name="Obdélník 6">
            <a:extLst>
              <a:ext uri="{FF2B5EF4-FFF2-40B4-BE49-F238E27FC236}">
                <a16:creationId xmlns:a16="http://schemas.microsoft.com/office/drawing/2014/main" id="{B0F41200-9727-4C2C-A5F0-1739E2137F9E}"/>
              </a:ext>
            </a:extLst>
          </p:cNvPr>
          <p:cNvSpPr/>
          <p:nvPr/>
        </p:nvSpPr>
        <p:spPr>
          <a:xfrm>
            <a:off x="1249388" y="3450002"/>
            <a:ext cx="6408712" cy="923330"/>
          </a:xfrm>
          <a:prstGeom prst="rect">
            <a:avLst/>
          </a:prstGeom>
        </p:spPr>
        <p:txBody>
          <a:bodyPr wrap="square">
            <a:spAutoFit/>
          </a:bodyPr>
          <a:lstStyle/>
          <a:p>
            <a:pPr algn="ctr"/>
            <a:r>
              <a:rPr lang="en-GB" dirty="0"/>
              <a:t>Improving the Quality of Internal Grant Schemes at Higher Education Institutions at VSE in Prague,</a:t>
            </a:r>
          </a:p>
          <a:p>
            <a:pPr algn="ctr"/>
            <a:r>
              <a:rPr lang="en-GB" dirty="0"/>
              <a:t>CZ.02.2.69/0.0/0.0/19_073/0016936</a:t>
            </a:r>
          </a:p>
        </p:txBody>
      </p:sp>
      <p:sp>
        <p:nvSpPr>
          <p:cNvPr id="8" name="Obdélník 7">
            <a:extLst>
              <a:ext uri="{FF2B5EF4-FFF2-40B4-BE49-F238E27FC236}">
                <a16:creationId xmlns:a16="http://schemas.microsoft.com/office/drawing/2014/main" id="{2564AC98-E4AE-40AD-AD83-A4B19FD9B821}"/>
              </a:ext>
            </a:extLst>
          </p:cNvPr>
          <p:cNvSpPr/>
          <p:nvPr/>
        </p:nvSpPr>
        <p:spPr>
          <a:xfrm>
            <a:off x="1485900" y="4544858"/>
            <a:ext cx="6408712" cy="369332"/>
          </a:xfrm>
          <a:prstGeom prst="rect">
            <a:avLst/>
          </a:prstGeom>
        </p:spPr>
        <p:txBody>
          <a:bodyPr wrap="square">
            <a:spAutoFit/>
          </a:bodyPr>
          <a:lstStyle/>
          <a:p>
            <a:pPr algn="ctr"/>
            <a:r>
              <a:rPr lang="cs-CZ" dirty="0"/>
              <a:t>2021</a:t>
            </a:r>
          </a:p>
        </p:txBody>
      </p:sp>
      <p:pic>
        <p:nvPicPr>
          <p:cNvPr id="9" name="Obrázek 8">
            <a:hlinkClick r:id="rId2"/>
            <a:extLst>
              <a:ext uri="{FF2B5EF4-FFF2-40B4-BE49-F238E27FC236}">
                <a16:creationId xmlns:a16="http://schemas.microsoft.com/office/drawing/2014/main" id="{5EAD9B70-4265-4C69-90FD-ADF422BA3E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10" name="Obrázek 9">
            <a:extLst>
              <a:ext uri="{FF2B5EF4-FFF2-40B4-BE49-F238E27FC236}">
                <a16:creationId xmlns:a16="http://schemas.microsoft.com/office/drawing/2014/main" id="{68A44D6A-782D-4AC3-AE28-5F4938A328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5455048"/>
            <a:ext cx="2826096" cy="628095"/>
          </a:xfrm>
          <a:prstGeom prst="rect">
            <a:avLst/>
          </a:prstGeom>
        </p:spPr>
      </p:pic>
    </p:spTree>
    <p:extLst>
      <p:ext uri="{BB962C8B-B14F-4D97-AF65-F5344CB8AC3E}">
        <p14:creationId xmlns:p14="http://schemas.microsoft.com/office/powerpoint/2010/main" val="3795782259"/>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35696" y="692696"/>
            <a:ext cx="6336704" cy="504056"/>
          </a:xfrm>
        </p:spPr>
        <p:txBody>
          <a:bodyPr>
            <a:noAutofit/>
          </a:bodyPr>
          <a:lstStyle/>
          <a:p>
            <a:r>
              <a:rPr lang="en-GB" sz="2000"/>
              <a:t>Agreement to Complete a Job (DPP) for Working Abroad</a:t>
            </a:r>
          </a:p>
        </p:txBody>
      </p:sp>
      <p:sp>
        <p:nvSpPr>
          <p:cNvPr id="3" name="Zástupný symbol pro obsah 2"/>
          <p:cNvSpPr>
            <a:spLocks noGrp="1"/>
          </p:cNvSpPr>
          <p:nvPr>
            <p:ph idx="1"/>
          </p:nvPr>
        </p:nvSpPr>
        <p:spPr>
          <a:xfrm>
            <a:off x="457200" y="1316393"/>
            <a:ext cx="8229600" cy="4525963"/>
          </a:xfrm>
        </p:spPr>
        <p:txBody>
          <a:bodyPr>
            <a:noAutofit/>
          </a:bodyPr>
          <a:lstStyle/>
          <a:p>
            <a:pPr lvl="0" algn="just">
              <a:buFont typeface="Wingdings" panose="05000000000000000000" pitchFamily="2" charset="2"/>
              <a:buChar char="Ø"/>
            </a:pPr>
            <a:r>
              <a:rPr lang="en-GB" sz="1600"/>
              <a:t>Start working on this with secretary of department or faculty well in advance!</a:t>
            </a:r>
          </a:p>
          <a:p>
            <a:pPr lvl="0" algn="just">
              <a:buFont typeface="Wingdings" panose="05000000000000000000" pitchFamily="2" charset="2"/>
              <a:buChar char="Ø"/>
            </a:pPr>
            <a:endParaRPr lang="en-GB" sz="1600"/>
          </a:p>
          <a:p>
            <a:pPr lvl="0" algn="just">
              <a:buFont typeface="Wingdings" panose="05000000000000000000" pitchFamily="2" charset="2"/>
              <a:buChar char="Ø"/>
            </a:pPr>
            <a:r>
              <a:rPr lang="en-GB" sz="1600"/>
              <a:t>DPP in English - </a:t>
            </a:r>
            <a:r>
              <a:rPr lang="en-GB" sz="1600" u="sng">
                <a:hlinkClick r:id="rId2"/>
              </a:rPr>
              <a:t>https://eo.vse.cz/formulare/cizinci/dpc-dpp-v-anglictine/</a:t>
            </a:r>
            <a:r>
              <a:rPr lang="en-GB" sz="1600"/>
              <a:t> (to be filled in after logging in via VPN)</a:t>
            </a:r>
          </a:p>
          <a:p>
            <a:pPr lvl="0" algn="just">
              <a:buFont typeface="Wingdings" panose="05000000000000000000" pitchFamily="2" charset="2"/>
              <a:buChar char="Ø"/>
            </a:pPr>
            <a:endParaRPr lang="en-GB" sz="1600"/>
          </a:p>
          <a:p>
            <a:pPr algn="just">
              <a:buFont typeface="Wingdings" panose="05000000000000000000" pitchFamily="2" charset="2"/>
              <a:buChar char="Ø"/>
            </a:pPr>
            <a:r>
              <a:rPr lang="en-GB" sz="1600"/>
              <a:t>Required attachment of Statutory Declaration - </a:t>
            </a:r>
            <a:r>
              <a:rPr lang="en-GB" sz="1600">
                <a:hlinkClick r:id="rId3"/>
              </a:rPr>
              <a:t>https://eo.vse.cz/english/forms/hr-forms/statutory-declaration-of-an-employee-insured-abroad/</a:t>
            </a:r>
            <a:endParaRPr lang="en-GB" sz="1600"/>
          </a:p>
          <a:p>
            <a:pPr algn="just">
              <a:buFont typeface="Wingdings" panose="05000000000000000000" pitchFamily="2" charset="2"/>
              <a:buChar char="Ø"/>
            </a:pPr>
            <a:endParaRPr lang="en-GB" sz="1600"/>
          </a:p>
          <a:p>
            <a:pPr algn="just">
              <a:buFont typeface="Wingdings" panose="05000000000000000000" pitchFamily="2" charset="2"/>
              <a:buChar char="Ø"/>
            </a:pPr>
            <a:r>
              <a:rPr lang="en-GB" sz="1600"/>
              <a:t>A scan of passport + health insurance card including a signed agreement with making copies.</a:t>
            </a:r>
          </a:p>
          <a:p>
            <a:pPr algn="just">
              <a:buFont typeface="Wingdings" panose="05000000000000000000" pitchFamily="2" charset="2"/>
              <a:buChar char="Ø"/>
            </a:pPr>
            <a:endParaRPr lang="en-GB" sz="1600"/>
          </a:p>
          <a:p>
            <a:pPr algn="just">
              <a:buFont typeface="Wingdings" panose="05000000000000000000" pitchFamily="2" charset="2"/>
              <a:buChar char="Ø"/>
            </a:pPr>
            <a:r>
              <a:rPr lang="en-GB" sz="1600"/>
              <a:t>Academic titles can be copied from the passport or health insurance card; in case they are not stated there, it is necessary to ask for a confirmation of university education. </a:t>
            </a:r>
          </a:p>
          <a:p>
            <a:pPr algn="just">
              <a:buFont typeface="Wingdings" panose="05000000000000000000" pitchFamily="2" charset="2"/>
              <a:buChar char="Ø"/>
            </a:pPr>
            <a:endParaRPr lang="en-GB" sz="1600"/>
          </a:p>
          <a:p>
            <a:pPr algn="just">
              <a:buFont typeface="Wingdings" panose="05000000000000000000" pitchFamily="2" charset="2"/>
              <a:buChar char="Ø"/>
            </a:pPr>
            <a:r>
              <a:rPr lang="en-GB" sz="1600"/>
              <a:t>In case the foreigner does not work in the Czech Republic, please write: „ She / he will not be accommodated in the Czech Republic“ into the line for the address in the Czech Republic.</a:t>
            </a:r>
          </a:p>
          <a:p>
            <a:endParaRPr lang="en-GB" sz="1200"/>
          </a:p>
        </p:txBody>
      </p:sp>
      <p:pic>
        <p:nvPicPr>
          <p:cNvPr id="4" name="Obrázek 3">
            <a:hlinkClick r:id="rId4"/>
            <a:extLst>
              <a:ext uri="{FF2B5EF4-FFF2-40B4-BE49-F238E27FC236}">
                <a16:creationId xmlns:a16="http://schemas.microsoft.com/office/drawing/2014/main" id="{D10B1AE3-002E-406A-9D8A-D9F05A5FB2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D48E70A4-318F-4A76-9DEC-7ACA36F5DD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784805307"/>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4" y="692697"/>
            <a:ext cx="6696744" cy="720080"/>
          </a:xfrm>
        </p:spPr>
        <p:txBody>
          <a:bodyPr/>
          <a:lstStyle/>
          <a:p>
            <a:r>
              <a:rPr lang="en-GB" sz="2800"/>
              <a:t>Orders and Invoices</a:t>
            </a:r>
          </a:p>
        </p:txBody>
      </p:sp>
      <p:sp>
        <p:nvSpPr>
          <p:cNvPr id="3" name="Zástupný symbol pro obsah 2"/>
          <p:cNvSpPr>
            <a:spLocks noGrp="1"/>
          </p:cNvSpPr>
          <p:nvPr>
            <p:ph idx="1"/>
          </p:nvPr>
        </p:nvSpPr>
        <p:spPr>
          <a:xfrm>
            <a:off x="539552" y="1647348"/>
            <a:ext cx="8229600" cy="4517955"/>
          </a:xfrm>
        </p:spPr>
        <p:txBody>
          <a:bodyPr>
            <a:normAutofit fontScale="25000" lnSpcReduction="20000"/>
          </a:bodyPr>
          <a:lstStyle/>
          <a:p>
            <a:pPr marL="342000" indent="-342000">
              <a:buFont typeface="Wingdings" panose="05000000000000000000" pitchFamily="2" charset="2"/>
              <a:buChar char="Ø"/>
            </a:pPr>
            <a:r>
              <a:rPr lang="en-GB" sz="6400" dirty="0"/>
              <a:t>Choosing of a supplier</a:t>
            </a:r>
          </a:p>
          <a:p>
            <a:pPr marL="342000" indent="-342000">
              <a:buFont typeface="Wingdings" panose="05000000000000000000" pitchFamily="2" charset="2"/>
              <a:buChar char="Ø"/>
            </a:pPr>
            <a:r>
              <a:rPr lang="en-GB" sz="6400" dirty="0"/>
              <a:t>Submitting a request for placing order for a given department (via department secretary).</a:t>
            </a:r>
          </a:p>
          <a:p>
            <a:pPr marL="342000" indent="-342000">
              <a:buFont typeface="Wingdings" panose="05000000000000000000" pitchFamily="2" charset="2"/>
              <a:buChar char="Ø"/>
            </a:pPr>
            <a:r>
              <a:rPr lang="en-GB" sz="6400" dirty="0"/>
              <a:t>Request includes:</a:t>
            </a:r>
          </a:p>
          <a:p>
            <a:pPr lvl="1"/>
            <a:r>
              <a:rPr lang="en-GB" sz="6400" dirty="0"/>
              <a:t>Identification of the supplier (company number and name of the company at least)</a:t>
            </a:r>
          </a:p>
          <a:p>
            <a:pPr lvl="1"/>
            <a:r>
              <a:rPr lang="en-GB" sz="6400" dirty="0"/>
              <a:t>Text or ordered items</a:t>
            </a:r>
          </a:p>
          <a:p>
            <a:pPr lvl="1"/>
            <a:r>
              <a:rPr lang="en-GB" sz="6400" dirty="0"/>
              <a:t>Price of the order (it is required to state whether it includes VAT or not)</a:t>
            </a:r>
          </a:p>
          <a:p>
            <a:pPr lvl="1"/>
            <a:r>
              <a:rPr lang="en-GB" sz="6400" dirty="0"/>
              <a:t>Classification of payment (the contract number from which the order is paid)</a:t>
            </a:r>
          </a:p>
          <a:p>
            <a:pPr lvl="1"/>
            <a:r>
              <a:rPr lang="en-GB" sz="6400" dirty="0"/>
              <a:t>Approval of the authorising person and budget administrator</a:t>
            </a:r>
          </a:p>
          <a:p>
            <a:pPr algn="just">
              <a:buFont typeface="Wingdings" panose="05000000000000000000" pitchFamily="2" charset="2"/>
              <a:buChar char="Ø"/>
            </a:pPr>
            <a:endParaRPr lang="en-GB" sz="6400" dirty="0"/>
          </a:p>
          <a:p>
            <a:pPr algn="just">
              <a:buFont typeface="Wingdings" panose="05000000000000000000" pitchFamily="2" charset="2"/>
              <a:buChar char="Ø"/>
            </a:pPr>
            <a:r>
              <a:rPr lang="en-GB" sz="6400" dirty="0"/>
              <a:t>Dean‘s office places an official faculty order – in 2 copies</a:t>
            </a:r>
          </a:p>
          <a:p>
            <a:pPr algn="just">
              <a:buFont typeface="Wingdings" panose="05000000000000000000" pitchFamily="2" charset="2"/>
              <a:buChar char="Ø"/>
            </a:pPr>
            <a:r>
              <a:rPr lang="en-GB" sz="6400" dirty="0"/>
              <a:t>One order remains at the department, the second one is sent to the company</a:t>
            </a:r>
          </a:p>
          <a:p>
            <a:pPr algn="just">
              <a:buFont typeface="Wingdings" panose="05000000000000000000" pitchFamily="2" charset="2"/>
              <a:buChar char="Ø"/>
            </a:pPr>
            <a:r>
              <a:rPr lang="en-GB" sz="6400" dirty="0"/>
              <a:t>When an invoice arrives – the order is to be attached to the invoice and submitted to the department secretary.</a:t>
            </a:r>
          </a:p>
          <a:p>
            <a:pPr algn="just">
              <a:buFont typeface="Wingdings" panose="05000000000000000000" pitchFamily="2" charset="2"/>
              <a:buChar char="Ø"/>
            </a:pPr>
            <a:endParaRPr lang="en-GB" sz="6400" dirty="0"/>
          </a:p>
          <a:p>
            <a:pPr marL="342000" indent="-342000">
              <a:buFont typeface="Wingdings" panose="05000000000000000000" pitchFamily="2" charset="2"/>
              <a:buChar char="Ø"/>
            </a:pPr>
            <a:r>
              <a:rPr lang="en-GB" sz="6400" dirty="0"/>
              <a:t>In case of ordering from abroad, the order will be arranged with the faculty secretary. The invoice with the order will be sent to the Economic Department together with a completed form: </a:t>
            </a:r>
            <a:r>
              <a:rPr lang="en-GB" sz="6400" u="sng" dirty="0">
                <a:hlinkClick r:id="rId2"/>
              </a:rPr>
              <a:t>https://eo.vse.cz/formulare/osobni-administrativa/platebni-prikaz-do-zahranici/</a:t>
            </a:r>
            <a:endParaRPr lang="en-GB" sz="6400" u="sng" dirty="0"/>
          </a:p>
          <a:p>
            <a:endParaRPr lang="en-GB" dirty="0"/>
          </a:p>
          <a:p>
            <a:pPr algn="just">
              <a:buFont typeface="Wingdings" panose="05000000000000000000" pitchFamily="2" charset="2"/>
              <a:buChar char="Ø"/>
            </a:pPr>
            <a:endParaRPr lang="en-GB" sz="6400" dirty="0"/>
          </a:p>
          <a:p>
            <a:pPr marL="0" indent="0" algn="just"/>
            <a:endParaRPr lang="en-GB" dirty="0"/>
          </a:p>
          <a:p>
            <a:pPr marL="0" indent="0"/>
            <a:r>
              <a:rPr lang="en-GB" sz="2000" dirty="0"/>
              <a:t>	</a:t>
            </a:r>
          </a:p>
        </p:txBody>
      </p:sp>
      <p:pic>
        <p:nvPicPr>
          <p:cNvPr id="4" name="Obrázek 3">
            <a:hlinkClick r:id="rId3"/>
            <a:extLst>
              <a:ext uri="{FF2B5EF4-FFF2-40B4-BE49-F238E27FC236}">
                <a16:creationId xmlns:a16="http://schemas.microsoft.com/office/drawing/2014/main" id="{603D9505-41F7-4753-B012-ED432C4F06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C5BBC8F5-CB62-4B24-B784-C180E907FB6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2126802009"/>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4" y="548681"/>
            <a:ext cx="5760640" cy="720080"/>
          </a:xfrm>
        </p:spPr>
        <p:txBody>
          <a:bodyPr/>
          <a:lstStyle/>
          <a:p>
            <a:r>
              <a:rPr lang="en-GB" sz="2800"/>
              <a:t>Travel Expenses</a:t>
            </a:r>
          </a:p>
        </p:txBody>
      </p:sp>
      <p:sp>
        <p:nvSpPr>
          <p:cNvPr id="3" name="Zástupný symbol pro obsah 2"/>
          <p:cNvSpPr>
            <a:spLocks noGrp="1"/>
          </p:cNvSpPr>
          <p:nvPr>
            <p:ph idx="1"/>
          </p:nvPr>
        </p:nvSpPr>
        <p:spPr>
          <a:xfrm>
            <a:off x="457200" y="1412776"/>
            <a:ext cx="8229600" cy="5525610"/>
          </a:xfrm>
        </p:spPr>
        <p:txBody>
          <a:bodyPr>
            <a:normAutofit fontScale="32500" lnSpcReduction="20000"/>
          </a:bodyPr>
          <a:lstStyle/>
          <a:p>
            <a:pPr algn="just">
              <a:buFont typeface="Wingdings" panose="05000000000000000000" pitchFamily="2" charset="2"/>
              <a:buChar char="Ø"/>
            </a:pPr>
            <a:r>
              <a:rPr lang="en-GB" sz="3800" dirty="0"/>
              <a:t>All expenditures related to traveling: accommodation, travel expenses (own car, public transport), meal allowance, spending allowance (max. 40 % from meal allowance; applies only in case of travels abroad), entrance costs, travel insurance, highway toll for the given period</a:t>
            </a:r>
          </a:p>
          <a:p>
            <a:pPr algn="just">
              <a:buFont typeface="Wingdings" panose="05000000000000000000" pitchFamily="2" charset="2"/>
              <a:buChar char="Ø"/>
            </a:pPr>
            <a:endParaRPr lang="en-GB" sz="3800" dirty="0"/>
          </a:p>
          <a:p>
            <a:pPr algn="just">
              <a:buFont typeface="Wingdings" panose="05000000000000000000" pitchFamily="2" charset="2"/>
              <a:buChar char="Ø"/>
            </a:pPr>
            <a:r>
              <a:rPr lang="en-GB" sz="3800" dirty="0"/>
              <a:t>Domestic and international travels are submitted in electronic way to zam.vse.cz.</a:t>
            </a:r>
          </a:p>
          <a:p>
            <a:pPr algn="just">
              <a:buFont typeface="Wingdings" panose="05000000000000000000" pitchFamily="2" charset="2"/>
              <a:buChar char="Ø"/>
            </a:pPr>
            <a:r>
              <a:rPr lang="en-GB" sz="3800" dirty="0"/>
              <a:t>Travel Compensation Directive – SR02/2007 - </a:t>
            </a:r>
            <a:r>
              <a:rPr lang="en-GB" sz="3800" dirty="0">
                <a:hlinkClick r:id="rId2"/>
              </a:rPr>
              <a:t>https://eo.vse.cz/english/forms/travel-expenses/contract-for-the-reimbursement-of-inbound-travel-expenses/</a:t>
            </a:r>
            <a:endParaRPr lang="en-GB" sz="3800" dirty="0"/>
          </a:p>
          <a:p>
            <a:pPr algn="just">
              <a:buFont typeface="Wingdings" panose="05000000000000000000" pitchFamily="2" charset="2"/>
              <a:buChar char="Ø"/>
            </a:pPr>
            <a:r>
              <a:rPr lang="en-GB" sz="3800" dirty="0"/>
              <a:t>Participant of business trip has to be registered in the system based on Request of Creating an External person in personnel system.</a:t>
            </a:r>
          </a:p>
          <a:p>
            <a:pPr algn="just">
              <a:buFont typeface="Wingdings" panose="05000000000000000000" pitchFamily="2" charset="2"/>
              <a:buChar char="Ø"/>
            </a:pPr>
            <a:endParaRPr lang="en-GB" sz="3800" dirty="0"/>
          </a:p>
          <a:p>
            <a:pPr algn="just">
              <a:buFont typeface="Wingdings" panose="05000000000000000000" pitchFamily="2" charset="2"/>
              <a:buChar char="Ø"/>
            </a:pPr>
            <a:r>
              <a:rPr lang="en-GB" sz="3800" dirty="0"/>
              <a:t>Travel report – before the trip; the trip has to be approved and allowed</a:t>
            </a:r>
          </a:p>
          <a:p>
            <a:pPr algn="just">
              <a:buFont typeface="Wingdings" panose="05000000000000000000" pitchFamily="2" charset="2"/>
              <a:buChar char="Ø"/>
            </a:pPr>
            <a:r>
              <a:rPr lang="en-GB" sz="3800" dirty="0"/>
              <a:t>Assessment of costs – after return, electronically, 10 working days after returning at the latest. All documents must be attached – accommodation, public transport, receipt or bank account statement in case of payments by card.</a:t>
            </a:r>
          </a:p>
          <a:p>
            <a:pPr algn="just">
              <a:buFont typeface="Wingdings" panose="05000000000000000000" pitchFamily="2" charset="2"/>
              <a:buChar char="Ø"/>
            </a:pPr>
            <a:endParaRPr lang="en-GB" sz="3800" dirty="0"/>
          </a:p>
          <a:p>
            <a:pPr algn="just">
              <a:buFont typeface="Wingdings" panose="05000000000000000000" pitchFamily="2" charset="2"/>
              <a:buChar char="Ø"/>
            </a:pPr>
            <a:r>
              <a:rPr lang="en-GB" sz="3800" dirty="0"/>
              <a:t>Travelling by one‘s own car – it is required to submit a certificate of vehicle registration and agreement for car insurance before creating a new travel report. Agreement with using one‘s own car </a:t>
            </a:r>
            <a:r>
              <a:rPr lang="en-GB" sz="3800" dirty="0">
                <a:hlinkClick r:id="rId3"/>
              </a:rPr>
              <a:t>https://eo.vse.cz/formulare/osobni-administrativa/souhlas-s-pouzitim-vlastniho-vozidla/</a:t>
            </a:r>
            <a:r>
              <a:rPr lang="en-GB" sz="3800" dirty="0"/>
              <a:t> has to be submitted together with a travel report. It is necessary to attend driver training.</a:t>
            </a:r>
          </a:p>
          <a:p>
            <a:pPr algn="just">
              <a:buFont typeface="Wingdings" panose="05000000000000000000" pitchFamily="2" charset="2"/>
              <a:buChar char="Ø"/>
            </a:pPr>
            <a:endParaRPr lang="en-GB" sz="3800" dirty="0"/>
          </a:p>
          <a:p>
            <a:pPr algn="just">
              <a:buFont typeface="Wingdings" panose="05000000000000000000" pitchFamily="2" charset="2"/>
              <a:buChar char="Ø"/>
            </a:pPr>
            <a:r>
              <a:rPr lang="en-GB" sz="3800" dirty="0"/>
              <a:t>A business trip has to be planned as early as possible. If a researcher is replaced before he/she manages to arrange a trip abroad related to the project, the project is unsuccessful!</a:t>
            </a:r>
          </a:p>
          <a:p>
            <a:pPr algn="just">
              <a:buFont typeface="Wingdings" panose="05000000000000000000" pitchFamily="2" charset="2"/>
              <a:buChar char="Ø"/>
            </a:pPr>
            <a:endParaRPr lang="en-GB" sz="3800" dirty="0"/>
          </a:p>
          <a:p>
            <a:pPr algn="just">
              <a:buFont typeface="Wingdings" panose="05000000000000000000" pitchFamily="2" charset="2"/>
              <a:buChar char="Ø"/>
            </a:pPr>
            <a:r>
              <a:rPr lang="en-GB" sz="3800" dirty="0"/>
              <a:t>Payments of entrance cost not connected to the travel report</a:t>
            </a:r>
          </a:p>
          <a:p>
            <a:pPr algn="just"/>
            <a:r>
              <a:rPr lang="en-GB" sz="3800" dirty="0"/>
              <a:t>	- Entrance costs in the Czech Republic - </a:t>
            </a:r>
            <a:r>
              <a:rPr lang="en-GB" sz="3800" dirty="0">
                <a:hlinkClick r:id="rId4"/>
              </a:rPr>
              <a:t>https://eo.vse.cz/formulare/osobni-administrativa/prikaz-k-zaplaceni-vlozneho/</a:t>
            </a:r>
            <a:r>
              <a:rPr lang="en-GB" sz="3800" dirty="0"/>
              <a:t> </a:t>
            </a:r>
          </a:p>
          <a:p>
            <a:pPr algn="just"/>
            <a:r>
              <a:rPr lang="en-GB" sz="3800" dirty="0"/>
              <a:t>	- Entrance costs abroad - </a:t>
            </a:r>
            <a:r>
              <a:rPr lang="en-GB" sz="3800" dirty="0">
                <a:hlinkClick r:id="rId5"/>
              </a:rPr>
              <a:t>https://eo.vse.cz/formulare/osobni-administrativa/platebni-prikaz-do-zahranici/</a:t>
            </a:r>
            <a:r>
              <a:rPr lang="en-GB" sz="3800" dirty="0"/>
              <a:t> </a:t>
            </a:r>
          </a:p>
          <a:p>
            <a:pPr algn="just"/>
            <a:r>
              <a:rPr lang="en-GB" sz="3800" dirty="0"/>
              <a:t>	- Entrance costs for online conference is not travel expense.</a:t>
            </a:r>
            <a:endParaRPr lang="en-GB" sz="2000" dirty="0"/>
          </a:p>
        </p:txBody>
      </p:sp>
      <p:pic>
        <p:nvPicPr>
          <p:cNvPr id="4" name="Obrázek 3">
            <a:hlinkClick r:id="rId6"/>
            <a:extLst>
              <a:ext uri="{FF2B5EF4-FFF2-40B4-BE49-F238E27FC236}">
                <a16:creationId xmlns:a16="http://schemas.microsoft.com/office/drawing/2014/main" id="{E975F03F-ED65-4051-B115-0F464EFDDEB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1D0BA2D9-D920-4A58-BA96-166EDC72FB8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2536327097"/>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6040" y="764704"/>
            <a:ext cx="6048672" cy="576064"/>
          </a:xfrm>
        </p:spPr>
        <p:txBody>
          <a:bodyPr/>
          <a:lstStyle/>
          <a:p>
            <a:r>
              <a:rPr lang="en-GB" sz="2800"/>
              <a:t>Small Expenditures</a:t>
            </a:r>
          </a:p>
        </p:txBody>
      </p:sp>
      <p:sp>
        <p:nvSpPr>
          <p:cNvPr id="3" name="Zástupný symbol pro obsah 2"/>
          <p:cNvSpPr>
            <a:spLocks noGrp="1"/>
          </p:cNvSpPr>
          <p:nvPr>
            <p:ph idx="1"/>
          </p:nvPr>
        </p:nvSpPr>
        <p:spPr>
          <a:xfrm>
            <a:off x="539552" y="1567333"/>
            <a:ext cx="8229600" cy="4525963"/>
          </a:xfrm>
        </p:spPr>
        <p:txBody>
          <a:bodyPr>
            <a:normAutofit/>
          </a:bodyPr>
          <a:lstStyle/>
          <a:p>
            <a:pPr marL="0" indent="0" algn="just"/>
            <a:r>
              <a:rPr lang="en-GB" sz="1600" b="1"/>
              <a:t>Small expenditures up to CZK 3,000 including VAT</a:t>
            </a:r>
          </a:p>
          <a:p>
            <a:pPr algn="just">
              <a:buFont typeface="Wingdings" panose="05000000000000000000" pitchFamily="2" charset="2"/>
              <a:buChar char="Ø"/>
            </a:pPr>
            <a:r>
              <a:rPr lang="en-GB" sz="1600"/>
              <a:t>Receipt – write the following on the front: name of a person whom the amount will be paid to, classification of payment, signature of the Head of department.</a:t>
            </a:r>
          </a:p>
          <a:p>
            <a:pPr algn="just">
              <a:buFont typeface="Wingdings" panose="05000000000000000000" pitchFamily="2" charset="2"/>
              <a:buChar char="Ø"/>
            </a:pPr>
            <a:r>
              <a:rPr lang="en-GB" sz="1600"/>
              <a:t>Submit to the department secretary to make sure that the signed documents are submitted to the faculty treasurer before deadline (information from the department secretary).</a:t>
            </a:r>
          </a:p>
          <a:p>
            <a:pPr algn="just">
              <a:buFont typeface="Wingdings" panose="05000000000000000000" pitchFamily="2" charset="2"/>
              <a:buChar char="Ø"/>
            </a:pPr>
            <a:r>
              <a:rPr lang="en-GB" sz="1600"/>
              <a:t>Payments by card – receipt or bank account statement.</a:t>
            </a:r>
          </a:p>
          <a:p>
            <a:pPr algn="just">
              <a:buFont typeface="Wingdings" panose="05000000000000000000" pitchFamily="2" charset="2"/>
              <a:buChar char="Ø"/>
            </a:pPr>
            <a:endParaRPr lang="en-GB" sz="1600"/>
          </a:p>
          <a:p>
            <a:pPr marL="0" indent="0" algn="just"/>
            <a:r>
              <a:rPr lang="en-GB" sz="1600" b="1"/>
              <a:t>Small expenditures over CZK 3,000 including VAT</a:t>
            </a:r>
          </a:p>
          <a:p>
            <a:pPr algn="just">
              <a:buFont typeface="Wingdings" panose="05000000000000000000" pitchFamily="2" charset="2"/>
              <a:buChar char="Ø"/>
            </a:pPr>
            <a:r>
              <a:rPr lang="en-GB" sz="1600"/>
              <a:t>Complete a form for payment request outside advance payment - </a:t>
            </a:r>
            <a:r>
              <a:rPr lang="en-GB" sz="1600">
                <a:hlinkClick r:id="rId2"/>
              </a:rPr>
              <a:t>https://eo.vse.cz/formulare/ostatni/zadost-o-vyplatu-drobnych-vydani-mimo-vyuctovani-zalohy/</a:t>
            </a:r>
            <a:endParaRPr lang="en-GB" sz="1600"/>
          </a:p>
          <a:p>
            <a:pPr algn="just">
              <a:buFont typeface="Wingdings" panose="05000000000000000000" pitchFamily="2" charset="2"/>
              <a:buChar char="Ø"/>
            </a:pPr>
            <a:r>
              <a:rPr lang="en-GB" sz="1600"/>
              <a:t>To be signed with a receipt attached and signed by the head of department, and to be submitted it to the department secretary.</a:t>
            </a:r>
          </a:p>
          <a:p>
            <a:pPr algn="just">
              <a:buFont typeface="Wingdings" panose="05000000000000000000" pitchFamily="2" charset="2"/>
              <a:buChar char="Ø"/>
            </a:pPr>
            <a:r>
              <a:rPr lang="en-GB" sz="1600"/>
              <a:t>Payments by card – receipt or bank account statement.</a:t>
            </a:r>
          </a:p>
          <a:p>
            <a:pPr marL="0" indent="0"/>
            <a:endParaRPr lang="en-GB" sz="1600" b="1"/>
          </a:p>
          <a:p>
            <a:pPr marL="0" indent="0"/>
            <a:endParaRPr lang="en-GB"/>
          </a:p>
        </p:txBody>
      </p:sp>
      <p:pic>
        <p:nvPicPr>
          <p:cNvPr id="4" name="Obrázek 3">
            <a:hlinkClick r:id="rId3"/>
            <a:extLst>
              <a:ext uri="{FF2B5EF4-FFF2-40B4-BE49-F238E27FC236}">
                <a16:creationId xmlns:a16="http://schemas.microsoft.com/office/drawing/2014/main" id="{94EE1292-E37D-4B3B-BE0B-762E17B56D6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6E972E33-9AA0-4A92-B0AB-8E7DE56DAE5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674183748"/>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79712" y="764704"/>
            <a:ext cx="4824536" cy="504056"/>
          </a:xfrm>
        </p:spPr>
        <p:txBody>
          <a:bodyPr/>
          <a:lstStyle/>
          <a:p>
            <a:r>
              <a:rPr lang="en-GB" sz="2800"/>
              <a:t>Books</a:t>
            </a:r>
          </a:p>
        </p:txBody>
      </p:sp>
      <p:sp>
        <p:nvSpPr>
          <p:cNvPr id="3" name="Zástupný symbol pro obsah 2"/>
          <p:cNvSpPr>
            <a:spLocks noGrp="1"/>
          </p:cNvSpPr>
          <p:nvPr>
            <p:ph idx="1"/>
          </p:nvPr>
        </p:nvSpPr>
        <p:spPr>
          <a:xfrm>
            <a:off x="611560" y="1553629"/>
            <a:ext cx="8229600" cy="4525963"/>
          </a:xfrm>
        </p:spPr>
        <p:txBody>
          <a:bodyPr>
            <a:normAutofit/>
          </a:bodyPr>
          <a:lstStyle/>
          <a:p>
            <a:pPr>
              <a:buFont typeface="Wingdings" panose="05000000000000000000" pitchFamily="2" charset="2"/>
              <a:buChar char="Ø"/>
            </a:pPr>
            <a:r>
              <a:rPr lang="en-GB" sz="1800" dirty="0"/>
              <a:t>Purchase of books – always to be arranged via VSE Library </a:t>
            </a:r>
          </a:p>
          <a:p>
            <a:pPr lvl="1">
              <a:buFont typeface="Wingdings" panose="05000000000000000000" pitchFamily="2" charset="2"/>
              <a:buChar char="Ø"/>
            </a:pPr>
            <a:r>
              <a:rPr lang="en-GB" sz="1800" dirty="0"/>
              <a:t>Department of acquisition </a:t>
            </a:r>
          </a:p>
          <a:p>
            <a:pPr lvl="1">
              <a:buFont typeface="Wingdings" panose="05000000000000000000" pitchFamily="2" charset="2"/>
              <a:buChar char="Ø"/>
            </a:pPr>
            <a:r>
              <a:rPr lang="en-GB" sz="1800" dirty="0">
                <a:hlinkClick r:id="rId2"/>
              </a:rPr>
              <a:t>https://knihovna.vse.cz/sluzby-pro-zamestnance/objednavani-a-nakup-knih/</a:t>
            </a:r>
            <a:endParaRPr lang="en-GB" sz="1800" dirty="0"/>
          </a:p>
          <a:p>
            <a:pPr marL="457200" lvl="1" indent="0">
              <a:buNone/>
            </a:pPr>
            <a:endParaRPr lang="en-GB" sz="1800" dirty="0"/>
          </a:p>
          <a:p>
            <a:pPr>
              <a:buFont typeface="Wingdings" panose="05000000000000000000" pitchFamily="2" charset="2"/>
              <a:buChar char="Ø"/>
            </a:pPr>
            <a:r>
              <a:rPr lang="en-GB" sz="1800" dirty="0"/>
              <a:t>Fill in an electronic “Request for Purchase of Books“ form without stating prices and send it by e-mail to </a:t>
            </a:r>
            <a:r>
              <a:rPr lang="en-GB" sz="1800" dirty="0">
                <a:hlinkClick r:id="rId3"/>
              </a:rPr>
              <a:t>akvizice@vse.cz</a:t>
            </a:r>
            <a:endParaRPr lang="en-GB" sz="1800" dirty="0"/>
          </a:p>
          <a:p>
            <a:pPr>
              <a:buFont typeface="Wingdings" panose="05000000000000000000" pitchFamily="2" charset="2"/>
              <a:buChar char="Ø"/>
            </a:pPr>
            <a:endParaRPr lang="en-GB" sz="1800" dirty="0"/>
          </a:p>
          <a:p>
            <a:pPr>
              <a:buFont typeface="Wingdings" panose="05000000000000000000" pitchFamily="2" charset="2"/>
              <a:buChar char="Ø"/>
            </a:pPr>
            <a:r>
              <a:rPr lang="en-GB" sz="1800" dirty="0"/>
              <a:t>The department will send it back by e-mail with added prices </a:t>
            </a:r>
          </a:p>
          <a:p>
            <a:pPr>
              <a:buFont typeface="Wingdings" panose="05000000000000000000" pitchFamily="2" charset="2"/>
              <a:buChar char="Ø"/>
            </a:pPr>
            <a:endParaRPr lang="en-GB" sz="1800" dirty="0"/>
          </a:p>
          <a:p>
            <a:pPr>
              <a:buFont typeface="Wingdings" panose="05000000000000000000" pitchFamily="2" charset="2"/>
              <a:buChar char="Ø"/>
            </a:pPr>
            <a:r>
              <a:rPr lang="en-GB" sz="1800" dirty="0"/>
              <a:t>In case you agree with prices, print it, arrange for the signature of Head of department, and submit it to the secretary of the department.</a:t>
            </a:r>
          </a:p>
        </p:txBody>
      </p:sp>
      <p:pic>
        <p:nvPicPr>
          <p:cNvPr id="4" name="Obrázek 3">
            <a:hlinkClick r:id="rId4"/>
            <a:extLst>
              <a:ext uri="{FF2B5EF4-FFF2-40B4-BE49-F238E27FC236}">
                <a16:creationId xmlns:a16="http://schemas.microsoft.com/office/drawing/2014/main" id="{C1157CDD-F725-4C10-8C23-462C51B7DA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50ECDB86-A1D5-4C94-B6C7-A63ACC15EE3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6257289"/>
            <a:ext cx="2826096" cy="628095"/>
          </a:xfrm>
          <a:prstGeom prst="rect">
            <a:avLst/>
          </a:prstGeom>
        </p:spPr>
      </p:pic>
    </p:spTree>
    <p:extLst>
      <p:ext uri="{BB962C8B-B14F-4D97-AF65-F5344CB8AC3E}">
        <p14:creationId xmlns:p14="http://schemas.microsoft.com/office/powerpoint/2010/main" val="712644660"/>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79712" y="620688"/>
            <a:ext cx="7164288" cy="720080"/>
          </a:xfrm>
        </p:spPr>
        <p:txBody>
          <a:bodyPr/>
          <a:lstStyle/>
          <a:p>
            <a:r>
              <a:rPr lang="en-GB" sz="2800"/>
              <a:t>Change Request</a:t>
            </a:r>
          </a:p>
        </p:txBody>
      </p:sp>
      <p:sp>
        <p:nvSpPr>
          <p:cNvPr id="3" name="Zástupný symbol pro obsah 2"/>
          <p:cNvSpPr>
            <a:spLocks noGrp="1"/>
          </p:cNvSpPr>
          <p:nvPr>
            <p:ph idx="1"/>
          </p:nvPr>
        </p:nvSpPr>
        <p:spPr>
          <a:xfrm>
            <a:off x="611560" y="1340768"/>
            <a:ext cx="8229600" cy="4392488"/>
          </a:xfrm>
        </p:spPr>
        <p:txBody>
          <a:bodyPr>
            <a:normAutofit fontScale="85000" lnSpcReduction="20000"/>
          </a:bodyPr>
          <a:lstStyle/>
          <a:p>
            <a:pPr algn="just">
              <a:buFont typeface="Wingdings" panose="05000000000000000000" pitchFamily="2" charset="2"/>
              <a:buChar char="Ø"/>
            </a:pPr>
            <a:r>
              <a:rPr lang="en-GB" sz="1600" dirty="0"/>
              <a:t>Change Request form may be used - </a:t>
            </a:r>
            <a:r>
              <a:rPr lang="en-GB" sz="1600" dirty="0">
                <a:hlinkClick r:id="rId2"/>
              </a:rPr>
              <a:t>https://science.vse.cz/science-research-support/grant/iga-a-grant-competition/useful-information/</a:t>
            </a:r>
            <a:r>
              <a:rPr lang="en-GB" sz="1600" dirty="0"/>
              <a:t>.</a:t>
            </a:r>
          </a:p>
          <a:p>
            <a:pPr algn="just">
              <a:buFont typeface="Wingdings" panose="05000000000000000000" pitchFamily="2" charset="2"/>
              <a:buChar char="Ø"/>
            </a:pPr>
            <a:endParaRPr lang="en-GB" sz="1600" dirty="0"/>
          </a:p>
          <a:p>
            <a:pPr algn="just">
              <a:buFont typeface="Wingdings" panose="05000000000000000000" pitchFamily="2" charset="2"/>
              <a:buChar char="Ø"/>
            </a:pPr>
            <a:r>
              <a:rPr lang="en-GB" sz="1600" dirty="0"/>
              <a:t>Submit it to the Office for Science and Research – Soňa Macurová.</a:t>
            </a:r>
          </a:p>
          <a:p>
            <a:pPr algn="just">
              <a:buFont typeface="Wingdings" panose="05000000000000000000" pitchFamily="2" charset="2"/>
              <a:buChar char="Ø"/>
            </a:pPr>
            <a:endParaRPr lang="en-GB" sz="1600" dirty="0"/>
          </a:p>
          <a:p>
            <a:pPr algn="just">
              <a:buFont typeface="Wingdings" panose="05000000000000000000" pitchFamily="2" charset="2"/>
              <a:buChar char="Ø"/>
            </a:pPr>
            <a:r>
              <a:rPr lang="en-GB" sz="1600" b="1" dirty="0"/>
              <a:t>Change of workload capacity of co-researcher </a:t>
            </a:r>
            <a:r>
              <a:rPr lang="en-GB" sz="1600" dirty="0"/>
              <a:t>– Principal researchers have regular workload of 0,5 FTE/month. Change of workload is possible only in case of co-researchers.</a:t>
            </a:r>
          </a:p>
          <a:p>
            <a:pPr algn="just">
              <a:buFont typeface="Wingdings" panose="05000000000000000000" pitchFamily="2" charset="2"/>
              <a:buChar char="Ø"/>
            </a:pPr>
            <a:endParaRPr lang="en-GB" sz="1600" dirty="0"/>
          </a:p>
          <a:p>
            <a:pPr algn="just">
              <a:buFont typeface="Wingdings" panose="05000000000000000000" pitchFamily="2" charset="2"/>
              <a:buChar char="Ø"/>
            </a:pPr>
            <a:r>
              <a:rPr lang="en-GB" sz="1600" b="1" dirty="0"/>
              <a:t>Change of principal researcher </a:t>
            </a:r>
            <a:r>
              <a:rPr lang="en-GB" sz="1600" dirty="0"/>
              <a:t>– During the student project implementation, the principal researcher may be replaced only by another current member of the research team. In this case, it is necessary to sign a new agreement.</a:t>
            </a:r>
          </a:p>
          <a:p>
            <a:pPr algn="just">
              <a:buFont typeface="Wingdings" panose="05000000000000000000" pitchFamily="2" charset="2"/>
              <a:buChar char="Ø"/>
            </a:pPr>
            <a:endParaRPr lang="en-GB" sz="1600" dirty="0"/>
          </a:p>
          <a:p>
            <a:pPr algn="just">
              <a:buFont typeface="Wingdings" panose="05000000000000000000" pitchFamily="2" charset="2"/>
              <a:buChar char="Ø"/>
            </a:pPr>
            <a:r>
              <a:rPr lang="en-GB" sz="1600" b="1" dirty="0"/>
              <a:t>Change of co-researcher </a:t>
            </a:r>
            <a:r>
              <a:rPr lang="en-GB" sz="1600" dirty="0"/>
              <a:t>– In case a co-researcher finishes his/her studies, it is possible to replace him/her or divide his/her workload between other team members.</a:t>
            </a:r>
          </a:p>
          <a:p>
            <a:pPr algn="just">
              <a:buFont typeface="Wingdings" panose="05000000000000000000" pitchFamily="2" charset="2"/>
              <a:buChar char="Ø"/>
            </a:pPr>
            <a:endParaRPr lang="en-GB" sz="1600" dirty="0"/>
          </a:p>
          <a:p>
            <a:pPr algn="just">
              <a:buFont typeface="Wingdings" panose="05000000000000000000" pitchFamily="2" charset="2"/>
              <a:buChar char="Ø"/>
            </a:pPr>
            <a:r>
              <a:rPr lang="en-GB" sz="1600" b="1" dirty="0"/>
              <a:t>Change of mentor</a:t>
            </a:r>
          </a:p>
          <a:p>
            <a:pPr algn="just">
              <a:buFont typeface="Wingdings" panose="05000000000000000000" pitchFamily="2" charset="2"/>
              <a:buChar char="Ø"/>
            </a:pPr>
            <a:endParaRPr lang="en-GB" sz="1600" b="1" dirty="0"/>
          </a:p>
          <a:p>
            <a:pPr algn="just">
              <a:buFont typeface="Wingdings" panose="05000000000000000000" pitchFamily="2" charset="2"/>
              <a:buChar char="Ø"/>
            </a:pPr>
            <a:r>
              <a:rPr lang="en-GB" sz="1600" b="1" dirty="0"/>
              <a:t>Changes related to allocation of funds in budgeted items under Other Expenditures</a:t>
            </a:r>
          </a:p>
          <a:p>
            <a:pPr algn="just">
              <a:buFont typeface="Wingdings" panose="05000000000000000000" pitchFamily="2" charset="2"/>
              <a:buChar char="Ø"/>
            </a:pPr>
            <a:endParaRPr lang="en-GB" sz="1600" b="1" dirty="0"/>
          </a:p>
          <a:p>
            <a:pPr algn="just">
              <a:buFont typeface="Wingdings" panose="05000000000000000000" pitchFamily="2" charset="2"/>
              <a:buChar char="Ø"/>
            </a:pPr>
            <a:r>
              <a:rPr lang="en-GB" sz="1600" dirty="0"/>
              <a:t>In case of substantial change (change of the principal researcher, change of mentor, interruption of the research project) an approval from the respective Vice Dean may be required.</a:t>
            </a:r>
          </a:p>
          <a:p>
            <a:pPr algn="just">
              <a:buFont typeface="Wingdings" panose="05000000000000000000" pitchFamily="2" charset="2"/>
              <a:buChar char="Ø"/>
            </a:pPr>
            <a:endParaRPr lang="en-GB" sz="1800" dirty="0"/>
          </a:p>
          <a:p>
            <a:pPr algn="just">
              <a:buFont typeface="Wingdings" panose="05000000000000000000" pitchFamily="2" charset="2"/>
              <a:buChar char="Ø"/>
            </a:pPr>
            <a:endParaRPr lang="en-GB" sz="1800" dirty="0"/>
          </a:p>
          <a:p>
            <a:pPr marL="457200" indent="-457200">
              <a:buFont typeface="Wingdings" panose="05000000000000000000" pitchFamily="2" charset="2"/>
              <a:buChar char="Ø"/>
            </a:pPr>
            <a:endParaRPr lang="en-GB" sz="1400" dirty="0"/>
          </a:p>
        </p:txBody>
      </p:sp>
      <p:pic>
        <p:nvPicPr>
          <p:cNvPr id="4" name="Obrázek 3">
            <a:hlinkClick r:id="rId3"/>
            <a:extLst>
              <a:ext uri="{FF2B5EF4-FFF2-40B4-BE49-F238E27FC236}">
                <a16:creationId xmlns:a16="http://schemas.microsoft.com/office/drawing/2014/main" id="{693DFF77-06E3-4423-B8B3-C8B57A4B42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9E9C92F1-22FE-4E1E-8729-9AB92872CA1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2385525996"/>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35696" y="620688"/>
            <a:ext cx="5976664" cy="504056"/>
          </a:xfrm>
        </p:spPr>
        <p:txBody>
          <a:bodyPr/>
          <a:lstStyle/>
          <a:p>
            <a:r>
              <a:rPr lang="en-GB" sz="2800"/>
              <a:t>Publication Outputs and Publicity</a:t>
            </a:r>
          </a:p>
        </p:txBody>
      </p:sp>
      <p:sp>
        <p:nvSpPr>
          <p:cNvPr id="3" name="Zástupný symbol pro obsah 2"/>
          <p:cNvSpPr>
            <a:spLocks noGrp="1"/>
          </p:cNvSpPr>
          <p:nvPr>
            <p:ph idx="1"/>
          </p:nvPr>
        </p:nvSpPr>
        <p:spPr>
          <a:xfrm>
            <a:off x="323528" y="1255209"/>
            <a:ext cx="8075240" cy="4559559"/>
          </a:xfrm>
        </p:spPr>
        <p:txBody>
          <a:bodyPr/>
          <a:lstStyle/>
          <a:p>
            <a:pPr algn="just">
              <a:buFont typeface="Wingdings" panose="05000000000000000000" pitchFamily="2" charset="2"/>
              <a:buChar char="Ø"/>
            </a:pPr>
            <a:r>
              <a:rPr lang="en-GB" sz="1600" dirty="0"/>
              <a:t>A statement that research was conducted with financial support of the IGA/A Grant Competition with  indication </a:t>
            </a:r>
            <a:r>
              <a:rPr lang="en-GB" sz="1600" b="1" dirty="0"/>
              <a:t>”OP RDE IGA/A, CZ.02.2.69/0.0/0.0/19_073/0016936“ </a:t>
            </a:r>
            <a:r>
              <a:rPr lang="en-GB" sz="1600" dirty="0"/>
              <a:t>and </a:t>
            </a:r>
            <a:r>
              <a:rPr lang="cs-CZ" sz="1600" dirty="0" err="1"/>
              <a:t>the</a:t>
            </a:r>
            <a:r>
              <a:rPr lang="cs-CZ" sz="1600"/>
              <a:t> </a:t>
            </a:r>
            <a:r>
              <a:rPr lang="en-GB" sz="1600"/>
              <a:t>project </a:t>
            </a:r>
            <a:r>
              <a:rPr lang="en-GB" sz="1600" dirty="0"/>
              <a:t>number registered in </a:t>
            </a:r>
            <a:r>
              <a:rPr lang="en-GB" sz="1600" dirty="0" err="1"/>
              <a:t>InSIS</a:t>
            </a:r>
            <a:r>
              <a:rPr lang="en-GB" sz="1600" dirty="0"/>
              <a:t> has to be included in all publication outputs.</a:t>
            </a:r>
            <a:endParaRPr lang="en-GB" sz="1600" dirty="0">
              <a:solidFill>
                <a:srgbClr val="333333"/>
              </a:solidFill>
            </a:endParaRPr>
          </a:p>
          <a:p>
            <a:pPr algn="just">
              <a:buFont typeface="Wingdings" panose="05000000000000000000" pitchFamily="2" charset="2"/>
              <a:buChar char="Ø"/>
            </a:pPr>
            <a:endParaRPr lang="en-GB" sz="1600" dirty="0">
              <a:solidFill>
                <a:srgbClr val="333333"/>
              </a:solidFill>
            </a:endParaRPr>
          </a:p>
          <a:p>
            <a:pPr algn="just">
              <a:buFont typeface="Wingdings" panose="05000000000000000000" pitchFamily="2" charset="2"/>
              <a:buChar char="Ø"/>
            </a:pPr>
            <a:r>
              <a:rPr lang="en-GB" sz="1600" dirty="0"/>
              <a:t>As there has to be a record of publication outputs, it is necessary to submit outputs or </a:t>
            </a:r>
            <a:r>
              <a:rPr lang="en-GB" sz="1600" b="1" dirty="0"/>
              <a:t>original documents confirming outputs </a:t>
            </a:r>
            <a:r>
              <a:rPr lang="en-GB" sz="1600" dirty="0"/>
              <a:t>(original certificates, confirmation of traveling abroad, confirmation of approval for publication) to the Office for Science and Research.</a:t>
            </a:r>
          </a:p>
          <a:p>
            <a:pPr algn="just">
              <a:buFont typeface="Wingdings" panose="05000000000000000000" pitchFamily="2" charset="2"/>
              <a:buChar char="Ø"/>
            </a:pPr>
            <a:endParaRPr lang="en-GB" sz="1600" dirty="0"/>
          </a:p>
          <a:p>
            <a:pPr algn="just">
              <a:buFont typeface="Wingdings" panose="05000000000000000000" pitchFamily="2" charset="2"/>
              <a:buChar char="Ø"/>
            </a:pPr>
            <a:r>
              <a:rPr lang="en-GB" sz="1600" dirty="0"/>
              <a:t>It is also necessary to follow the rules of publicity of OP RDE - </a:t>
            </a:r>
            <a:r>
              <a:rPr lang="en-GB" sz="1600" dirty="0">
                <a:hlinkClick r:id="rId2"/>
              </a:rPr>
              <a:t>https://opvvv.msmt.cz/clanek/pravidla-pro-publicitu.htm</a:t>
            </a:r>
            <a:r>
              <a:rPr lang="en-GB" sz="1600" dirty="0"/>
              <a:t>. That means that </a:t>
            </a:r>
            <a:r>
              <a:rPr lang="en-GB" sz="1600" b="1" dirty="0"/>
              <a:t>EU logo, link to EU and a link to fund or funds </a:t>
            </a:r>
            <a:r>
              <a:rPr lang="en-GB" sz="1600" dirty="0"/>
              <a:t>has to be on all information and communication documents (e.g. when attending a conference, a presentation has to have a publicity </a:t>
            </a:r>
            <a:r>
              <a:rPr lang="en-GB" sz="1600" dirty="0" err="1"/>
              <a:t>logolink</a:t>
            </a:r>
            <a:r>
              <a:rPr lang="en-GB" sz="1600" dirty="0"/>
              <a:t>).</a:t>
            </a:r>
          </a:p>
          <a:p>
            <a:pPr algn="just">
              <a:buFont typeface="Wingdings" panose="05000000000000000000" pitchFamily="2" charset="2"/>
              <a:buChar char="Ø"/>
            </a:pPr>
            <a:endParaRPr lang="en-GB" sz="1600" dirty="0"/>
          </a:p>
          <a:p>
            <a:pPr algn="just">
              <a:buFont typeface="Wingdings" panose="05000000000000000000" pitchFamily="2" charset="2"/>
              <a:buChar char="Ø"/>
            </a:pPr>
            <a:r>
              <a:rPr lang="en-GB" sz="1600" dirty="0" err="1"/>
              <a:t>Logolinks</a:t>
            </a:r>
            <a:r>
              <a:rPr lang="en-GB" sz="1600" dirty="0"/>
              <a:t> can be downloaded at </a:t>
            </a:r>
            <a:r>
              <a:rPr lang="en-GB" sz="1600" dirty="0">
                <a:solidFill>
                  <a:srgbClr val="FF0000"/>
                </a:solidFill>
                <a:hlinkClick r:id="rId2"/>
              </a:rPr>
              <a:t>https://opvvv.msmt.cz/clanek/pravidla-pro-publicitu.htm</a:t>
            </a:r>
            <a:endParaRPr lang="en-GB" sz="1600" dirty="0">
              <a:solidFill>
                <a:srgbClr val="FF0000"/>
              </a:solidFill>
            </a:endParaRPr>
          </a:p>
          <a:p>
            <a:pPr algn="just">
              <a:buFont typeface="Wingdings" panose="05000000000000000000" pitchFamily="2" charset="2"/>
              <a:buChar char="Ø"/>
            </a:pPr>
            <a:endParaRPr lang="en-GB" dirty="0">
              <a:solidFill>
                <a:srgbClr val="FF0000"/>
              </a:solidFill>
            </a:endParaRPr>
          </a:p>
        </p:txBody>
      </p:sp>
      <p:pic>
        <p:nvPicPr>
          <p:cNvPr id="4" name="Obrázek 3">
            <a:hlinkClick r:id="rId3"/>
            <a:extLst>
              <a:ext uri="{FF2B5EF4-FFF2-40B4-BE49-F238E27FC236}">
                <a16:creationId xmlns:a16="http://schemas.microsoft.com/office/drawing/2014/main" id="{9C02559B-684E-4DF5-B871-D5F0E357E7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6376430C-CDD8-4B25-B362-0354F2F0986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3655452156"/>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35696" y="692696"/>
            <a:ext cx="5976664" cy="504056"/>
          </a:xfrm>
        </p:spPr>
        <p:txBody>
          <a:bodyPr/>
          <a:lstStyle/>
          <a:p>
            <a:r>
              <a:rPr lang="en-GB" sz="2800"/>
              <a:t>Completion of Project</a:t>
            </a:r>
          </a:p>
        </p:txBody>
      </p:sp>
      <p:sp>
        <p:nvSpPr>
          <p:cNvPr id="3" name="Zástupný symbol pro obsah 2"/>
          <p:cNvSpPr>
            <a:spLocks noGrp="1"/>
          </p:cNvSpPr>
          <p:nvPr>
            <p:ph idx="1"/>
          </p:nvPr>
        </p:nvSpPr>
        <p:spPr>
          <a:xfrm>
            <a:off x="534380" y="1291665"/>
            <a:ext cx="8075240" cy="4559559"/>
          </a:xfrm>
        </p:spPr>
        <p:txBody>
          <a:bodyPr/>
          <a:lstStyle/>
          <a:p>
            <a:pPr algn="just">
              <a:buFont typeface="Wingdings" panose="05000000000000000000" pitchFamily="2" charset="2"/>
              <a:buChar char="Ø"/>
            </a:pPr>
            <a:r>
              <a:rPr lang="en-GB" sz="1800" dirty="0"/>
              <a:t>The monthly Activity Report is completed by researchers even for the last month of project </a:t>
            </a:r>
            <a:r>
              <a:rPr lang="en-GB" sz="1800" dirty="0" err="1"/>
              <a:t>reali</a:t>
            </a:r>
            <a:r>
              <a:rPr lang="cs-CZ" sz="1800" dirty="0"/>
              <a:t>s</a:t>
            </a:r>
            <a:r>
              <a:rPr lang="en-GB" sz="1800" dirty="0" err="1"/>
              <a:t>ation</a:t>
            </a:r>
            <a:r>
              <a:rPr lang="en-GB" sz="1800" dirty="0"/>
              <a:t>, for which a Final Activity Report is submitted. </a:t>
            </a:r>
          </a:p>
          <a:p>
            <a:pPr algn="just">
              <a:buFont typeface="Wingdings" panose="05000000000000000000" pitchFamily="2" charset="2"/>
              <a:buChar char="Ø"/>
            </a:pPr>
            <a:endParaRPr lang="en-GB" sz="1400" dirty="0"/>
          </a:p>
          <a:p>
            <a:pPr algn="just">
              <a:buFont typeface="Wingdings" panose="05000000000000000000" pitchFamily="2" charset="2"/>
              <a:buChar char="Ø"/>
            </a:pPr>
            <a:r>
              <a:rPr lang="en-GB" sz="1800" dirty="0"/>
              <a:t>The monthly Activity Report has to be submitted </a:t>
            </a:r>
            <a:r>
              <a:rPr lang="en-GB" sz="1800" b="1" dirty="0"/>
              <a:t>before 15 December of the given year</a:t>
            </a:r>
            <a:r>
              <a:rPr lang="en-GB" sz="1800" dirty="0"/>
              <a:t> in order to receive scholarships. The researcher includes what has been done until 15 December and what is planned until the end of month. Evaluation of achieved activities planned until the end of the year for all the researchers will be included in the Final Activity Report. The Final Activity Report will be submitted in January.</a:t>
            </a:r>
          </a:p>
          <a:p>
            <a:pPr algn="just">
              <a:buFont typeface="Wingdings" panose="05000000000000000000" pitchFamily="2" charset="2"/>
              <a:buChar char="Ø"/>
            </a:pPr>
            <a:endParaRPr lang="en-GB" sz="1400" dirty="0"/>
          </a:p>
          <a:p>
            <a:pPr algn="just">
              <a:buFont typeface="Wingdings" panose="05000000000000000000" pitchFamily="2" charset="2"/>
              <a:buChar char="Ø"/>
            </a:pPr>
            <a:r>
              <a:rPr lang="en-GB" sz="1800" dirty="0"/>
              <a:t>Deadline for all payments before the end of the year will be announced by the Economic Department (the usual deadline is around 17 – 20 December). Information about the deadline shall be available at departments/faculty treasurers.</a:t>
            </a:r>
          </a:p>
          <a:p>
            <a:pPr algn="just">
              <a:buFont typeface="Wingdings" panose="05000000000000000000" pitchFamily="2" charset="2"/>
              <a:buChar char="Ø"/>
            </a:pPr>
            <a:endParaRPr lang="en-GB" sz="1400" dirty="0"/>
          </a:p>
          <a:p>
            <a:pPr algn="just">
              <a:buFont typeface="Wingdings" panose="05000000000000000000" pitchFamily="2" charset="2"/>
              <a:buChar char="Ø"/>
            </a:pPr>
            <a:r>
              <a:rPr lang="en-GB" sz="1800" dirty="0"/>
              <a:t>Wages of mentors and other expenditures should be dealt with </a:t>
            </a:r>
            <a:r>
              <a:rPr lang="en-GB" sz="1800" b="1" dirty="0"/>
              <a:t>in November of the given year</a:t>
            </a:r>
            <a:r>
              <a:rPr lang="en-GB" sz="1800" b="1" dirty="0">
                <a:solidFill>
                  <a:srgbClr val="333333"/>
                </a:solidFill>
              </a:rPr>
              <a:t> </a:t>
            </a:r>
            <a:r>
              <a:rPr lang="en-GB" sz="1800" dirty="0">
                <a:solidFill>
                  <a:srgbClr val="333333"/>
                </a:solidFill>
              </a:rPr>
              <a:t>– depending on faculty deadlines.</a:t>
            </a:r>
          </a:p>
          <a:p>
            <a:endParaRPr lang="en-GB" sz="1600" i="1" dirty="0"/>
          </a:p>
          <a:p>
            <a:r>
              <a:rPr lang="en-GB" sz="1600" i="1" dirty="0"/>
              <a:t> </a:t>
            </a:r>
            <a:endParaRPr lang="en-GB" sz="1600" dirty="0"/>
          </a:p>
        </p:txBody>
      </p:sp>
      <p:pic>
        <p:nvPicPr>
          <p:cNvPr id="4" name="Obrázek 3">
            <a:hlinkClick r:id="rId2"/>
            <a:extLst>
              <a:ext uri="{FF2B5EF4-FFF2-40B4-BE49-F238E27FC236}">
                <a16:creationId xmlns:a16="http://schemas.microsoft.com/office/drawing/2014/main" id="{35BB1818-99AF-4FDA-AF61-F172B6E200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7" name="Obrázek 6">
            <a:extLst>
              <a:ext uri="{FF2B5EF4-FFF2-40B4-BE49-F238E27FC236}">
                <a16:creationId xmlns:a16="http://schemas.microsoft.com/office/drawing/2014/main" id="{36986553-DA0A-4749-A408-F83E22E1ED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886186821"/>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35696" y="764704"/>
            <a:ext cx="5976664" cy="504056"/>
          </a:xfrm>
        </p:spPr>
        <p:txBody>
          <a:bodyPr/>
          <a:lstStyle/>
          <a:p>
            <a:r>
              <a:rPr lang="en-GB" sz="2800" dirty="0"/>
              <a:t>Further conditions</a:t>
            </a:r>
          </a:p>
        </p:txBody>
      </p:sp>
      <p:sp>
        <p:nvSpPr>
          <p:cNvPr id="3" name="Zástupný symbol pro obsah 2"/>
          <p:cNvSpPr>
            <a:spLocks noGrp="1"/>
          </p:cNvSpPr>
          <p:nvPr>
            <p:ph idx="1"/>
          </p:nvPr>
        </p:nvSpPr>
        <p:spPr>
          <a:xfrm>
            <a:off x="457200" y="1677752"/>
            <a:ext cx="8075240" cy="4559559"/>
          </a:xfrm>
        </p:spPr>
        <p:txBody>
          <a:bodyPr/>
          <a:lstStyle/>
          <a:p>
            <a:pPr algn="just">
              <a:buFont typeface="Wingdings" panose="05000000000000000000" pitchFamily="2" charset="2"/>
              <a:buChar char="Ø"/>
            </a:pPr>
            <a:r>
              <a:rPr lang="en-GB" sz="2000" dirty="0"/>
              <a:t>Further rules and conditions are available in IGA/A Grant Competition Principles, mainly in IGA/A Grant Competition Rules - </a:t>
            </a:r>
            <a:r>
              <a:rPr lang="en-GB" sz="2000" dirty="0">
                <a:hlinkClick r:id="rId2"/>
              </a:rPr>
              <a:t>https://science.vse.cz/science-research-support/grant/iga-a-grant-competition/gc-principles/</a:t>
            </a:r>
            <a:endParaRPr lang="en-GB" dirty="0"/>
          </a:p>
        </p:txBody>
      </p:sp>
      <p:pic>
        <p:nvPicPr>
          <p:cNvPr id="4" name="Obrázek 3">
            <a:hlinkClick r:id="rId3"/>
            <a:extLst>
              <a:ext uri="{FF2B5EF4-FFF2-40B4-BE49-F238E27FC236}">
                <a16:creationId xmlns:a16="http://schemas.microsoft.com/office/drawing/2014/main" id="{52E9CCC3-7BA8-4F25-8D0E-2650E84F10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98B9CD86-2C84-4BDC-8E24-9190BA3BAFC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1759196968"/>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907704" y="476673"/>
            <a:ext cx="5904656" cy="792088"/>
          </a:xfrm>
        </p:spPr>
        <p:txBody>
          <a:bodyPr/>
          <a:lstStyle/>
          <a:p>
            <a:r>
              <a:rPr lang="en-GB" sz="4000"/>
              <a:t>General Information</a:t>
            </a:r>
            <a:r>
              <a:rPr lang="en-GB"/>
              <a:t>	</a:t>
            </a:r>
          </a:p>
        </p:txBody>
      </p:sp>
      <p:sp>
        <p:nvSpPr>
          <p:cNvPr id="2" name="Zástupný symbol pro obsah 1"/>
          <p:cNvSpPr>
            <a:spLocks noGrp="1"/>
          </p:cNvSpPr>
          <p:nvPr>
            <p:ph idx="1"/>
          </p:nvPr>
        </p:nvSpPr>
        <p:spPr>
          <a:xfrm>
            <a:off x="683568" y="1556792"/>
            <a:ext cx="7776864" cy="4320480"/>
          </a:xfrm>
        </p:spPr>
        <p:txBody>
          <a:bodyPr>
            <a:normAutofit fontScale="70000" lnSpcReduction="20000"/>
          </a:bodyPr>
          <a:lstStyle/>
          <a:p>
            <a:pPr marL="457200" indent="-457200" algn="just">
              <a:buFont typeface="Wingdings" panose="05000000000000000000" pitchFamily="2" charset="2"/>
              <a:buChar char="Ø"/>
            </a:pPr>
            <a:r>
              <a:rPr lang="en-GB" sz="2300"/>
              <a:t>Activity Reports – to be submitted to the Office for Science and Research to the Administrator of IGA/A – </a:t>
            </a:r>
            <a:r>
              <a:rPr lang="en-GB" sz="2300">
                <a:hlinkClick r:id="rId2"/>
              </a:rPr>
              <a:t>sona.macurova@vse.cz</a:t>
            </a:r>
            <a:endParaRPr lang="en-GB" sz="2300"/>
          </a:p>
          <a:p>
            <a:pPr marL="457200" indent="-457200" algn="just">
              <a:buFont typeface="Wingdings" panose="05000000000000000000" pitchFamily="2" charset="2"/>
              <a:buChar char="Ø"/>
            </a:pPr>
            <a:endParaRPr lang="en-GB" sz="2300"/>
          </a:p>
          <a:p>
            <a:pPr marL="457200" indent="-457200" algn="just">
              <a:buFont typeface="Wingdings" panose="05000000000000000000" pitchFamily="2" charset="2"/>
              <a:buChar char="Ø"/>
            </a:pPr>
            <a:r>
              <a:rPr lang="en-GB" sz="2300"/>
              <a:t>Administrative issues, forms for payments, etc. – to be dealt with via the department secretary</a:t>
            </a:r>
          </a:p>
          <a:p>
            <a:pPr marL="457200" indent="-457200" algn="just">
              <a:buFont typeface="Wingdings" panose="05000000000000000000" pitchFamily="2" charset="2"/>
              <a:buChar char="Ø"/>
            </a:pPr>
            <a:endParaRPr lang="en-GB" sz="2300"/>
          </a:p>
          <a:p>
            <a:pPr marL="457200" indent="-457200" algn="just">
              <a:buFont typeface="Wingdings" panose="05000000000000000000" pitchFamily="2" charset="2"/>
              <a:buChar char="Ø"/>
            </a:pPr>
            <a:r>
              <a:rPr lang="en-GB" sz="2300"/>
              <a:t>Books – to be bought via Centre of Information and Library Services (CIKS)</a:t>
            </a:r>
          </a:p>
          <a:p>
            <a:pPr marL="457200" indent="-457200" algn="just">
              <a:buFont typeface="Wingdings" panose="05000000000000000000" pitchFamily="2" charset="2"/>
              <a:buChar char="Ø"/>
            </a:pPr>
            <a:endParaRPr lang="en-GB" sz="2300"/>
          </a:p>
          <a:p>
            <a:pPr marL="457200" indent="-457200" algn="just">
              <a:buFont typeface="Wingdings" panose="05000000000000000000" pitchFamily="2" charset="2"/>
              <a:buChar char="Ø"/>
            </a:pPr>
            <a:r>
              <a:rPr lang="en-GB" sz="2300"/>
              <a:t>Office supplies – to be bought via the department secretary, supplies can be chosen from a catalogue or on the website - </a:t>
            </a:r>
            <a:r>
              <a:rPr lang="en-GB" sz="2300" u="sng">
                <a:hlinkClick r:id="rId3"/>
              </a:rPr>
              <a:t>https://www.online.officedepot.cz/</a:t>
            </a:r>
            <a:r>
              <a:rPr lang="en-GB" sz="2300" u="sng"/>
              <a:t>, </a:t>
            </a:r>
            <a:r>
              <a:rPr lang="en-GB" sz="2300"/>
              <a:t> </a:t>
            </a:r>
            <a:r>
              <a:rPr lang="en-GB" sz="2300" u="sng">
                <a:hlinkClick r:id="rId4"/>
              </a:rPr>
              <a:t>https://www.vse.cz/zamestnanci/sluzby-pro-zamestnance/objednavani-kancelarskych-potreb/</a:t>
            </a:r>
            <a:endParaRPr lang="en-GB" sz="2300"/>
          </a:p>
          <a:p>
            <a:pPr marL="457200" indent="-457200" algn="just">
              <a:buFont typeface="Wingdings" panose="05000000000000000000" pitchFamily="2" charset="2"/>
              <a:buChar char="Ø"/>
            </a:pPr>
            <a:endParaRPr lang="en-GB" sz="2300"/>
          </a:p>
          <a:p>
            <a:pPr marL="457200" indent="-457200" algn="just">
              <a:buFont typeface="Wingdings" panose="05000000000000000000" pitchFamily="2" charset="2"/>
              <a:buChar char="Ø"/>
            </a:pPr>
            <a:r>
              <a:rPr lang="en-GB" sz="2300"/>
              <a:t>IT equipment </a:t>
            </a:r>
            <a:r>
              <a:rPr lang="en-GB" sz="2300">
                <a:solidFill>
                  <a:schemeClr val="tx1"/>
                </a:solidFill>
              </a:rPr>
              <a:t>(purchase of PC and components) – to be bought and arrange</a:t>
            </a:r>
            <a:r>
              <a:rPr lang="en-GB" sz="2300"/>
              <a:t>d via Informatics Centre of the faculty concerned</a:t>
            </a:r>
            <a:endParaRPr lang="en-GB" sz="2300">
              <a:solidFill>
                <a:schemeClr val="tx1"/>
              </a:solidFill>
            </a:endParaRPr>
          </a:p>
          <a:p>
            <a:pPr marL="457200" indent="-457200" algn="just">
              <a:buFont typeface="Wingdings" panose="05000000000000000000" pitchFamily="2" charset="2"/>
              <a:buChar char="Ø"/>
            </a:pPr>
            <a:endParaRPr lang="en-GB" sz="2300"/>
          </a:p>
          <a:p>
            <a:pPr marL="457200" indent="-457200">
              <a:buFont typeface="Wingdings" panose="05000000000000000000" pitchFamily="2" charset="2"/>
              <a:buChar char="Ø"/>
            </a:pPr>
            <a:r>
              <a:rPr lang="en-GB" sz="2300"/>
              <a:t>Toners – to be ordered via contact places (usually department secretaries)</a:t>
            </a:r>
          </a:p>
          <a:p>
            <a:pPr marL="457200" indent="-457200" algn="just">
              <a:buFont typeface="Wingdings" panose="05000000000000000000" pitchFamily="2" charset="2"/>
              <a:buChar char="Ø"/>
            </a:pPr>
            <a:endParaRPr lang="en-GB" sz="2400">
              <a:solidFill>
                <a:schemeClr val="tx1"/>
              </a:solidFill>
            </a:endParaRPr>
          </a:p>
          <a:p>
            <a:pPr marL="457200" indent="-457200" algn="just">
              <a:buFont typeface="Wingdings" panose="05000000000000000000" pitchFamily="2" charset="2"/>
              <a:buChar char="Ø"/>
            </a:pPr>
            <a:endParaRPr lang="en-GB" sz="2400" b="1"/>
          </a:p>
          <a:p>
            <a:pPr marL="457200" indent="-457200" algn="just">
              <a:buFont typeface="Wingdings" panose="05000000000000000000" pitchFamily="2" charset="2"/>
              <a:buChar char="Ø"/>
            </a:pPr>
            <a:endParaRPr lang="en-GB" b="1"/>
          </a:p>
        </p:txBody>
      </p:sp>
      <p:pic>
        <p:nvPicPr>
          <p:cNvPr id="4" name="Obrázek 3">
            <a:hlinkClick r:id="rId5"/>
            <a:extLst>
              <a:ext uri="{FF2B5EF4-FFF2-40B4-BE49-F238E27FC236}">
                <a16:creationId xmlns:a16="http://schemas.microsoft.com/office/drawing/2014/main" id="{2162D114-92FD-4AAD-8C30-B2C7BC294C9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138CEE63-E5BA-4A29-B713-189CAB705B2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260389422"/>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64226" y="620688"/>
            <a:ext cx="7488832" cy="720080"/>
          </a:xfrm>
        </p:spPr>
        <p:txBody>
          <a:bodyPr/>
          <a:lstStyle/>
          <a:p>
            <a:r>
              <a:rPr lang="en-GB" sz="2800" dirty="0"/>
              <a:t>Activity Reports and Scholarship Payment</a:t>
            </a:r>
          </a:p>
        </p:txBody>
      </p:sp>
      <p:sp>
        <p:nvSpPr>
          <p:cNvPr id="3" name="Zástupný symbol pro obsah 2"/>
          <p:cNvSpPr>
            <a:spLocks noGrp="1"/>
          </p:cNvSpPr>
          <p:nvPr>
            <p:ph idx="1"/>
          </p:nvPr>
        </p:nvSpPr>
        <p:spPr>
          <a:xfrm>
            <a:off x="539552" y="1556792"/>
            <a:ext cx="8208912" cy="4896544"/>
          </a:xfrm>
        </p:spPr>
        <p:txBody>
          <a:bodyPr>
            <a:noAutofit/>
          </a:bodyPr>
          <a:lstStyle/>
          <a:p>
            <a:pPr algn="just">
              <a:buFont typeface="Wingdings" panose="05000000000000000000" pitchFamily="2" charset="2"/>
              <a:buChar char="Ø"/>
            </a:pPr>
            <a:r>
              <a:rPr lang="en-GB" sz="1400" dirty="0"/>
              <a:t>Download </a:t>
            </a:r>
            <a:r>
              <a:rPr lang="en-GB" sz="1400" dirty="0">
                <a:hlinkClick r:id="rId2"/>
              </a:rPr>
              <a:t>HERE</a:t>
            </a:r>
            <a:r>
              <a:rPr lang="en-GB" sz="1400" dirty="0"/>
              <a:t>.</a:t>
            </a:r>
          </a:p>
          <a:p>
            <a:pPr algn="just">
              <a:buFont typeface="Wingdings" panose="05000000000000000000" pitchFamily="2" charset="2"/>
              <a:buChar char="Ø"/>
            </a:pPr>
            <a:endParaRPr lang="en-GB" sz="1050" dirty="0"/>
          </a:p>
          <a:p>
            <a:pPr algn="just">
              <a:buFont typeface="Wingdings" panose="05000000000000000000" pitchFamily="2" charset="2"/>
              <a:buChar char="Ø"/>
            </a:pPr>
            <a:r>
              <a:rPr lang="en-GB" sz="1400" dirty="0"/>
              <a:t>The Activity Report covers activities of a specific person in the respective month of the realisation of the project. The Final Activity Report covers the whole team, summarises and evaluates the implementation of the whole grant project, achievement of promised publication outputs, and fulfilment of educational goals of researchers stated in the application for the student grant project application.</a:t>
            </a:r>
          </a:p>
          <a:p>
            <a:pPr algn="just">
              <a:buFont typeface="Wingdings" panose="05000000000000000000" pitchFamily="2" charset="2"/>
              <a:buChar char="Ø"/>
            </a:pPr>
            <a:endParaRPr lang="en-GB" sz="1050" dirty="0"/>
          </a:p>
          <a:p>
            <a:pPr algn="just">
              <a:buFont typeface="Wingdings" panose="05000000000000000000" pitchFamily="2" charset="2"/>
              <a:buChar char="Ø"/>
            </a:pPr>
            <a:r>
              <a:rPr lang="en-GB" sz="1400" dirty="0"/>
              <a:t>It is necessary to submit the ORIGINAL of the completed Activity Report to the Office for Science and Research – Soňa Macurová, IB 317, </a:t>
            </a:r>
            <a:r>
              <a:rPr lang="en-GB" sz="1400" dirty="0">
                <a:hlinkClick r:id="rId3"/>
              </a:rPr>
              <a:t>sona.macurova@vse.cz</a:t>
            </a:r>
            <a:r>
              <a:rPr lang="en-GB" sz="1400" dirty="0"/>
              <a:t>, until </a:t>
            </a:r>
            <a:r>
              <a:rPr lang="en-GB" sz="1400" b="1" dirty="0"/>
              <a:t>20th day of the month</a:t>
            </a:r>
            <a:r>
              <a:rPr lang="en-GB" sz="1400" dirty="0"/>
              <a:t>, for which the Report is prepared. In order to process scholarship payments on time, it is possible to submit a scan of the Report to the 20th day of the month and submit the original later. Please submit the Reports for every team member at the same time. </a:t>
            </a:r>
          </a:p>
          <a:p>
            <a:pPr algn="just">
              <a:buFont typeface="Wingdings" panose="05000000000000000000" pitchFamily="2" charset="2"/>
              <a:buChar char="Ø"/>
            </a:pPr>
            <a:endParaRPr lang="en-GB" sz="1050" dirty="0"/>
          </a:p>
          <a:p>
            <a:pPr algn="just">
              <a:buFont typeface="Wingdings" panose="05000000000000000000" pitchFamily="2" charset="2"/>
              <a:buChar char="Ø"/>
            </a:pPr>
            <a:r>
              <a:rPr lang="en-GB" sz="1400" dirty="0"/>
              <a:t>Based on a properly submitted Activity Report in line with the above, the faculty treasurer will be informed that the scholarship may be paid. Scholarships will be paid by the study coordinator.</a:t>
            </a:r>
          </a:p>
          <a:p>
            <a:pPr algn="just">
              <a:buFont typeface="Wingdings" panose="05000000000000000000" pitchFamily="2" charset="2"/>
              <a:buChar char="Ø"/>
            </a:pPr>
            <a:endParaRPr lang="en-GB" sz="1050" dirty="0"/>
          </a:p>
          <a:p>
            <a:pPr algn="just">
              <a:buFont typeface="Wingdings" panose="05000000000000000000" pitchFamily="2" charset="2"/>
              <a:buChar char="Ø"/>
            </a:pPr>
            <a:r>
              <a:rPr lang="en-GB" sz="1400" dirty="0"/>
              <a:t>It is necessary for students to have their bank account number entered in the information system. The student has to check that the bank account number is indeed entered in the system.</a:t>
            </a:r>
          </a:p>
          <a:p>
            <a:pPr algn="just">
              <a:buFont typeface="Wingdings" panose="05000000000000000000" pitchFamily="2" charset="2"/>
              <a:buChar char="Ø"/>
            </a:pPr>
            <a:endParaRPr lang="en-GB" sz="1050" dirty="0"/>
          </a:p>
          <a:p>
            <a:pPr algn="just">
              <a:buFont typeface="Wingdings" panose="05000000000000000000" pitchFamily="2" charset="2"/>
              <a:buChar char="Ø"/>
            </a:pPr>
            <a:r>
              <a:rPr lang="en-GB" sz="1400" dirty="0"/>
              <a:t>Scholarships for summer holidays (July and August) will be paid together in October. However, the Activity Report has to be submitted according to the rules every month.</a:t>
            </a:r>
          </a:p>
        </p:txBody>
      </p:sp>
      <p:pic>
        <p:nvPicPr>
          <p:cNvPr id="4" name="Obrázek 3">
            <a:hlinkClick r:id="rId4"/>
            <a:extLst>
              <a:ext uri="{FF2B5EF4-FFF2-40B4-BE49-F238E27FC236}">
                <a16:creationId xmlns:a16="http://schemas.microsoft.com/office/drawing/2014/main" id="{EFCE5868-73C2-4A17-B7CE-3B72F81572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4302E5B7-7F16-46A7-B3D6-12E798B1D67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6377407"/>
            <a:ext cx="2195736" cy="487999"/>
          </a:xfrm>
          <a:prstGeom prst="rect">
            <a:avLst/>
          </a:prstGeom>
        </p:spPr>
      </p:pic>
    </p:spTree>
    <p:extLst>
      <p:ext uri="{BB962C8B-B14F-4D97-AF65-F5344CB8AC3E}">
        <p14:creationId xmlns:p14="http://schemas.microsoft.com/office/powerpoint/2010/main" val="2085584414"/>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79712" y="620688"/>
            <a:ext cx="7164288" cy="720080"/>
          </a:xfrm>
        </p:spPr>
        <p:txBody>
          <a:bodyPr/>
          <a:lstStyle/>
          <a:p>
            <a:r>
              <a:rPr lang="en-GB" sz="2800"/>
              <a:t>Activity Reports – Instructions </a:t>
            </a:r>
          </a:p>
        </p:txBody>
      </p:sp>
      <p:sp>
        <p:nvSpPr>
          <p:cNvPr id="3" name="Zástupný symbol pro obsah 2"/>
          <p:cNvSpPr>
            <a:spLocks noGrp="1"/>
          </p:cNvSpPr>
          <p:nvPr>
            <p:ph idx="1"/>
          </p:nvPr>
        </p:nvSpPr>
        <p:spPr>
          <a:xfrm>
            <a:off x="683568" y="1556792"/>
            <a:ext cx="8229600" cy="4754383"/>
          </a:xfrm>
        </p:spPr>
        <p:txBody>
          <a:bodyPr>
            <a:normAutofit fontScale="62500" lnSpcReduction="20000"/>
          </a:bodyPr>
          <a:lstStyle/>
          <a:p>
            <a:pPr marL="457200" indent="-457200" algn="just">
              <a:buFont typeface="Wingdings" panose="05000000000000000000" pitchFamily="2" charset="2"/>
              <a:buChar char="Ø"/>
            </a:pPr>
            <a:r>
              <a:rPr lang="en-GB" sz="2000" b="1" dirty="0"/>
              <a:t>Beneficiary of the OP RDE project: </a:t>
            </a:r>
            <a:r>
              <a:rPr lang="en-GB" sz="2000" dirty="0"/>
              <a:t>Prague University od Economics and Business</a:t>
            </a:r>
          </a:p>
          <a:p>
            <a:pPr marL="457200" indent="-457200" algn="just">
              <a:buFont typeface="Wingdings" panose="05000000000000000000" pitchFamily="2" charset="2"/>
              <a:buChar char="Ø"/>
            </a:pPr>
            <a:endParaRPr lang="en-GB" sz="2000" dirty="0"/>
          </a:p>
          <a:p>
            <a:pPr marL="457200" indent="-457200" algn="just">
              <a:buFont typeface="Wingdings" panose="05000000000000000000" pitchFamily="2" charset="2"/>
              <a:buChar char="Ø"/>
            </a:pPr>
            <a:r>
              <a:rPr lang="en-GB" sz="2000" b="1" dirty="0"/>
              <a:t>Registration number of the OP RDE project</a:t>
            </a:r>
            <a:r>
              <a:rPr lang="en-GB" sz="2000" dirty="0"/>
              <a:t>: CZ.02.2.69/0.0/0.0/19_073/0016936</a:t>
            </a:r>
          </a:p>
          <a:p>
            <a:pPr marL="457200" indent="-457200" algn="just">
              <a:buFont typeface="Wingdings" panose="05000000000000000000" pitchFamily="2" charset="2"/>
              <a:buChar char="Ø"/>
            </a:pPr>
            <a:endParaRPr lang="en-GB" sz="1800" dirty="0"/>
          </a:p>
          <a:p>
            <a:pPr marL="457200" indent="-457200" algn="just">
              <a:buFont typeface="Wingdings" panose="05000000000000000000" pitchFamily="2" charset="2"/>
              <a:buChar char="Ø"/>
            </a:pPr>
            <a:r>
              <a:rPr lang="en-GB" sz="2000" b="1" dirty="0"/>
              <a:t>Student grant: registration number</a:t>
            </a:r>
            <a:r>
              <a:rPr lang="en-GB" sz="2000" dirty="0"/>
              <a:t>: The project number is specified in the agreement and in </a:t>
            </a:r>
            <a:r>
              <a:rPr lang="en-GB" sz="2000" dirty="0" err="1"/>
              <a:t>InSIS</a:t>
            </a:r>
            <a:r>
              <a:rPr lang="en-GB" sz="2000" dirty="0"/>
              <a:t> (a project number generated in </a:t>
            </a:r>
            <a:r>
              <a:rPr lang="en-GB" sz="2000" dirty="0" err="1"/>
              <a:t>InSIS</a:t>
            </a:r>
            <a:r>
              <a:rPr lang="en-GB" sz="2000" dirty="0"/>
              <a:t> and the year of the  submission  of  the  project proposal) and is not the same as the internal order number. </a:t>
            </a:r>
          </a:p>
          <a:p>
            <a:pPr marL="457200" indent="-457200" algn="just">
              <a:buFont typeface="Wingdings" panose="05000000000000000000" pitchFamily="2" charset="2"/>
              <a:buChar char="Ø"/>
            </a:pPr>
            <a:endParaRPr lang="en-GB" sz="1800" dirty="0">
              <a:highlight>
                <a:srgbClr val="FFFF00"/>
              </a:highlight>
            </a:endParaRPr>
          </a:p>
          <a:p>
            <a:pPr marL="457200" indent="-457200" algn="just">
              <a:buFont typeface="Wingdings" panose="05000000000000000000" pitchFamily="2" charset="2"/>
              <a:buChar char="Ø"/>
            </a:pPr>
            <a:r>
              <a:rPr lang="en-GB" sz="2000" b="1" dirty="0"/>
              <a:t>Claimed unit cost capacity (in FTE)</a:t>
            </a:r>
            <a:r>
              <a:rPr lang="en-GB" sz="2000" dirty="0"/>
              <a:t>: The workload capacity of the researcher preparing the Activity Report in the given month of project realisation. Main researchers‘ workload capacity is always 0,5 FTE/month. Co-researchers‘ workload capacity is in accordance to what was allocated to them in the project.</a:t>
            </a:r>
          </a:p>
          <a:p>
            <a:pPr marL="457200" indent="-457200" algn="just">
              <a:buFont typeface="Wingdings" panose="05000000000000000000" pitchFamily="2" charset="2"/>
              <a:buChar char="Ø"/>
            </a:pPr>
            <a:r>
              <a:rPr lang="en-GB" sz="2000" dirty="0"/>
              <a:t> </a:t>
            </a:r>
          </a:p>
          <a:p>
            <a:pPr marL="457200" indent="-457200" algn="just">
              <a:buFont typeface="Wingdings" panose="05000000000000000000" pitchFamily="2" charset="2"/>
              <a:buChar char="Ø"/>
            </a:pPr>
            <a:r>
              <a:rPr lang="en-GB" sz="2000" b="1" dirty="0"/>
              <a:t>Form of payment of personnel costs</a:t>
            </a:r>
            <a:r>
              <a:rPr lang="en-GB" sz="2000" dirty="0"/>
              <a:t>: Scholarship</a:t>
            </a:r>
          </a:p>
          <a:p>
            <a:pPr marL="457200" indent="-457200" algn="just">
              <a:buFont typeface="Wingdings" panose="05000000000000000000" pitchFamily="2" charset="2"/>
              <a:buChar char="Ø"/>
            </a:pPr>
            <a:endParaRPr lang="en-GB" sz="1800" dirty="0"/>
          </a:p>
          <a:p>
            <a:pPr marL="457200" indent="-457200" algn="just">
              <a:buFont typeface="Wingdings" panose="05000000000000000000" pitchFamily="2" charset="2"/>
              <a:buChar char="Ø"/>
            </a:pPr>
            <a:r>
              <a:rPr lang="en-GB" sz="2000" b="1" dirty="0"/>
              <a:t>Total FTE with the employer contracting the claimed position</a:t>
            </a:r>
            <a:r>
              <a:rPr lang="en-GB" sz="2000" dirty="0"/>
              <a:t>: In case the PhD student is also  in  employment  relationship or with work  agreements  outside  employment  relationship  (DPP –agreements  to  complete  a  job,  DPČ - agreements  to  perform  work), the total workload for the employer is a sum of the workloads in these agreements and the workload in the IGA/A project. The maximum amount of workload including the IGA/A project per person is 1,2 FTE/month. If you are unsure about your current workload at VSE, please consult with Wage and Personnel Department.</a:t>
            </a:r>
          </a:p>
          <a:p>
            <a:pPr marL="457200" indent="-457200" algn="just">
              <a:buFont typeface="Wingdings" panose="05000000000000000000" pitchFamily="2" charset="2"/>
              <a:buChar char="Ø"/>
            </a:pPr>
            <a:endParaRPr lang="en-GB" sz="1800" dirty="0"/>
          </a:p>
          <a:p>
            <a:pPr marL="457200" indent="-457200" algn="just">
              <a:buFont typeface="Wingdings" panose="05000000000000000000" pitchFamily="2" charset="2"/>
              <a:buChar char="Ø"/>
            </a:pPr>
            <a:r>
              <a:rPr lang="en-GB" sz="2000" b="1" dirty="0"/>
              <a:t>Total FTE with all employers involved in the implementation of the project</a:t>
            </a:r>
            <a:r>
              <a:rPr lang="en-GB" sz="2000" dirty="0"/>
              <a:t>: The same number as above. </a:t>
            </a:r>
          </a:p>
        </p:txBody>
      </p:sp>
      <p:pic>
        <p:nvPicPr>
          <p:cNvPr id="4" name="Obrázek 3">
            <a:hlinkClick r:id="rId2"/>
            <a:extLst>
              <a:ext uri="{FF2B5EF4-FFF2-40B4-BE49-F238E27FC236}">
                <a16:creationId xmlns:a16="http://schemas.microsoft.com/office/drawing/2014/main" id="{0F835AFF-8DC2-4F12-867B-93BB8FB67D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07791D8F-7D56-49E8-8AB6-852F98F4AB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149617336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51720" y="595083"/>
            <a:ext cx="7164288" cy="720080"/>
          </a:xfrm>
        </p:spPr>
        <p:txBody>
          <a:bodyPr/>
          <a:lstStyle/>
          <a:p>
            <a:r>
              <a:rPr lang="en-GB" sz="2800"/>
              <a:t>Activity Reports – Instructions </a:t>
            </a:r>
          </a:p>
        </p:txBody>
      </p:sp>
      <p:sp>
        <p:nvSpPr>
          <p:cNvPr id="3" name="Zástupný symbol pro obsah 2"/>
          <p:cNvSpPr>
            <a:spLocks noGrp="1"/>
          </p:cNvSpPr>
          <p:nvPr>
            <p:ph idx="1"/>
          </p:nvPr>
        </p:nvSpPr>
        <p:spPr>
          <a:xfrm>
            <a:off x="683568" y="1556792"/>
            <a:ext cx="8229600" cy="4525963"/>
          </a:xfrm>
        </p:spPr>
        <p:txBody>
          <a:bodyPr>
            <a:normAutofit lnSpcReduction="10000"/>
          </a:bodyPr>
          <a:lstStyle/>
          <a:p>
            <a:pPr algn="just">
              <a:buFont typeface="Wingdings" panose="05000000000000000000" pitchFamily="2" charset="2"/>
              <a:buChar char="Ø"/>
            </a:pPr>
            <a:r>
              <a:rPr lang="en-GB" sz="1500" b="1" dirty="0"/>
              <a:t>Overview of implemented activities: </a:t>
            </a:r>
            <a:r>
              <a:rPr lang="en-GB" sz="1500" dirty="0"/>
              <a:t>Relevant information for Activity Reports are not only research activities, but also activities related to research preparation, planning of the work, communication and organisation of the team, co-researchers‘ outputs checks (this applies to main researcher), study activities necessary to plan/implement research project (e.g. research of scientific literature, conference attendance, networking). It is assumed that during the project implementation characteristics and intensity of individual activities will be changing according to research needs and progress. </a:t>
            </a:r>
          </a:p>
          <a:p>
            <a:pPr algn="just">
              <a:buFont typeface="Wingdings" panose="05000000000000000000" pitchFamily="2" charset="2"/>
              <a:buChar char="Ø"/>
            </a:pPr>
            <a:endParaRPr lang="en-GB" sz="1500" dirty="0"/>
          </a:p>
          <a:p>
            <a:pPr algn="just">
              <a:buFont typeface="Wingdings" panose="05000000000000000000" pitchFamily="2" charset="2"/>
              <a:buChar char="Ø"/>
            </a:pPr>
            <a:r>
              <a:rPr lang="en-GB" sz="1500" dirty="0" smtClean="0"/>
              <a:t>The Activity Report is </a:t>
            </a:r>
            <a:r>
              <a:rPr lang="cs-CZ" sz="1500" dirty="0" err="1" smtClean="0"/>
              <a:t>prepared</a:t>
            </a:r>
            <a:r>
              <a:rPr lang="en-GB" sz="1500" dirty="0" smtClean="0"/>
              <a:t> by the 20th of each month. </a:t>
            </a:r>
            <a:r>
              <a:rPr lang="cs-CZ" sz="1500" b="1" dirty="0" smtClean="0"/>
              <a:t>But </a:t>
            </a:r>
            <a:r>
              <a:rPr lang="en-GB" sz="1500" b="1" dirty="0" smtClean="0"/>
              <a:t>Activity Reports must cover full month</a:t>
            </a:r>
            <a:r>
              <a:rPr lang="cs-CZ" sz="1500" b="1" dirty="0" smtClean="0"/>
              <a:t>s</a:t>
            </a:r>
            <a:r>
              <a:rPr lang="en-GB" sz="1500" b="1" dirty="0" smtClean="0"/>
              <a:t>; </a:t>
            </a:r>
            <a:r>
              <a:rPr lang="cs-CZ" sz="1500" b="1" dirty="0" smtClean="0"/>
              <a:t>a</a:t>
            </a:r>
            <a:r>
              <a:rPr lang="en-GB" sz="1500" b="1" dirty="0" smtClean="0"/>
              <a:t>s a consequence</a:t>
            </a:r>
            <a:r>
              <a:rPr lang="cs-CZ" sz="1500" b="1" dirty="0" smtClean="0"/>
              <a:t>, </a:t>
            </a:r>
            <a:r>
              <a:rPr lang="en-GB" sz="1500" b="1" dirty="0" smtClean="0"/>
              <a:t>the researcher includes the remaining part of the month in the report for the following month</a:t>
            </a:r>
            <a:r>
              <a:rPr lang="en-GB" sz="1500" dirty="0" smtClean="0"/>
              <a:t>. For example in the January report, the researcher includes activities until 20 January and what is planned until the end of month. Detailed activities that took place from 20 January until the end of month will be included in the February report. </a:t>
            </a:r>
            <a:r>
              <a:rPr lang="en-US" sz="1500" dirty="0"/>
              <a:t>Further, </a:t>
            </a:r>
            <a:r>
              <a:rPr lang="en-US" sz="1500" b="1" dirty="0"/>
              <a:t>a plan of activities for the following month must be included</a:t>
            </a:r>
            <a:r>
              <a:rPr lang="en-US" sz="1500" dirty="0"/>
              <a:t>.</a:t>
            </a:r>
            <a:endParaRPr lang="en-GB" sz="1500" dirty="0" smtClean="0"/>
          </a:p>
          <a:p>
            <a:pPr algn="just">
              <a:buFont typeface="Wingdings" panose="05000000000000000000" pitchFamily="2" charset="2"/>
              <a:buChar char="Ø"/>
            </a:pPr>
            <a:endParaRPr lang="en-GB" sz="1500" dirty="0"/>
          </a:p>
          <a:p>
            <a:pPr algn="just">
              <a:buFont typeface="Wingdings" panose="05000000000000000000" pitchFamily="2" charset="2"/>
              <a:buChar char="Ø"/>
            </a:pPr>
            <a:r>
              <a:rPr lang="en-GB" sz="1500" b="1" dirty="0"/>
              <a:t>Signature of mentor: </a:t>
            </a:r>
            <a:r>
              <a:rPr lang="en-GB" sz="1500" dirty="0"/>
              <a:t>The mentor does not complete an Activity Report, the mentor only adds his/her signature.</a:t>
            </a:r>
          </a:p>
          <a:p>
            <a:pPr algn="just">
              <a:buFont typeface="Wingdings" panose="05000000000000000000" pitchFamily="2" charset="2"/>
              <a:buChar char="Ø"/>
            </a:pPr>
            <a:r>
              <a:rPr lang="en-GB" sz="1500" b="1" dirty="0"/>
              <a:t>Representative of the university grant awarding body – </a:t>
            </a:r>
            <a:r>
              <a:rPr lang="en-GB" sz="1500" dirty="0"/>
              <a:t>Soňa Macurová</a:t>
            </a:r>
            <a:endParaRPr lang="en-GB" sz="1400" dirty="0"/>
          </a:p>
        </p:txBody>
      </p:sp>
      <p:pic>
        <p:nvPicPr>
          <p:cNvPr id="4" name="Obrázek 3">
            <a:hlinkClick r:id="rId2"/>
            <a:extLst>
              <a:ext uri="{FF2B5EF4-FFF2-40B4-BE49-F238E27FC236}">
                <a16:creationId xmlns:a16="http://schemas.microsoft.com/office/drawing/2014/main" id="{55FA27D3-DA78-4506-B6B1-73954FF915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60CFEACB-F4C5-4D3A-9648-B77906F23A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2831897974"/>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51720" y="595083"/>
            <a:ext cx="7164288" cy="720080"/>
          </a:xfrm>
        </p:spPr>
        <p:txBody>
          <a:bodyPr/>
          <a:lstStyle/>
          <a:p>
            <a:r>
              <a:rPr lang="en-GB" sz="2800"/>
              <a:t>Activity Reports – Instructions </a:t>
            </a:r>
          </a:p>
        </p:txBody>
      </p:sp>
      <p:pic>
        <p:nvPicPr>
          <p:cNvPr id="6" name="Obrázek 5">
            <a:extLst>
              <a:ext uri="{FF2B5EF4-FFF2-40B4-BE49-F238E27FC236}">
                <a16:creationId xmlns:a16="http://schemas.microsoft.com/office/drawing/2014/main" id="{60CFEACB-F4C5-4D3A-9648-B77906F23A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05400" y="1111941"/>
            <a:ext cx="4723813" cy="2664296"/>
          </a:xfrm>
          <a:prstGeom prst="rect">
            <a:avLst/>
          </a:prstGeom>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5400" y="3839994"/>
            <a:ext cx="4723813" cy="3017991"/>
          </a:xfrm>
          <a:prstGeom prst="rect">
            <a:avLst/>
          </a:prstGeom>
        </p:spPr>
      </p:pic>
      <p:pic>
        <p:nvPicPr>
          <p:cNvPr id="4" name="Obrázek 3">
            <a:hlinkClick r:id="rId5"/>
            <a:extLst>
              <a:ext uri="{FF2B5EF4-FFF2-40B4-BE49-F238E27FC236}">
                <a16:creationId xmlns:a16="http://schemas.microsoft.com/office/drawing/2014/main" id="{55FA27D3-DA78-4506-B6B1-73954FF9151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spTree>
    <p:extLst>
      <p:ext uri="{BB962C8B-B14F-4D97-AF65-F5344CB8AC3E}">
        <p14:creationId xmlns:p14="http://schemas.microsoft.com/office/powerpoint/2010/main" val="393623255"/>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4" y="692696"/>
            <a:ext cx="6192688" cy="576064"/>
          </a:xfrm>
        </p:spPr>
        <p:txBody>
          <a:bodyPr/>
          <a:lstStyle/>
          <a:p>
            <a:r>
              <a:rPr lang="en-GB" sz="2800"/>
              <a:t>General Expenditures</a:t>
            </a:r>
          </a:p>
        </p:txBody>
      </p:sp>
      <p:sp>
        <p:nvSpPr>
          <p:cNvPr id="3" name="Zástupný symbol pro obsah 2"/>
          <p:cNvSpPr>
            <a:spLocks noGrp="1"/>
          </p:cNvSpPr>
          <p:nvPr>
            <p:ph idx="1"/>
          </p:nvPr>
        </p:nvSpPr>
        <p:spPr>
          <a:xfrm>
            <a:off x="457200" y="1531717"/>
            <a:ext cx="8229600" cy="4525963"/>
          </a:xfrm>
        </p:spPr>
        <p:txBody>
          <a:bodyPr/>
          <a:lstStyle/>
          <a:p>
            <a:pPr>
              <a:buFont typeface="Wingdings" panose="05000000000000000000" pitchFamily="2" charset="2"/>
              <a:buChar char="Ø"/>
            </a:pPr>
            <a:r>
              <a:rPr lang="en-GB" sz="1600" dirty="0"/>
              <a:t>All documents concerning expenditures related to projects are submitted via the faculty treasurer (via the head of department or department secretary):</a:t>
            </a:r>
          </a:p>
          <a:p>
            <a:pPr lvl="1">
              <a:buFont typeface="Wingdings" panose="05000000000000000000" pitchFamily="2" charset="2"/>
              <a:buChar char="Ø"/>
            </a:pPr>
            <a:r>
              <a:rPr lang="en-GB" sz="1600" dirty="0"/>
              <a:t>Invoices</a:t>
            </a:r>
          </a:p>
          <a:p>
            <a:pPr lvl="1">
              <a:buFont typeface="Wingdings" panose="05000000000000000000" pitchFamily="2" charset="2"/>
              <a:buChar char="Ø"/>
            </a:pPr>
            <a:r>
              <a:rPr lang="en-GB" sz="1600" dirty="0"/>
              <a:t>Extraordinary bonuses</a:t>
            </a:r>
          </a:p>
          <a:p>
            <a:pPr lvl="1">
              <a:buFont typeface="Wingdings" panose="05000000000000000000" pitchFamily="2" charset="2"/>
              <a:buChar char="Ø"/>
            </a:pPr>
            <a:r>
              <a:rPr lang="en-GB" sz="1600" dirty="0"/>
              <a:t>Agreements to complete a job (DPP)</a:t>
            </a:r>
          </a:p>
          <a:p>
            <a:pPr lvl="1">
              <a:buFont typeface="Wingdings" panose="05000000000000000000" pitchFamily="2" charset="2"/>
              <a:buChar char="Ø"/>
            </a:pPr>
            <a:r>
              <a:rPr lang="en-GB" sz="1600" dirty="0"/>
              <a:t>Travel expenses</a:t>
            </a:r>
          </a:p>
          <a:p>
            <a:pPr lvl="1">
              <a:buFont typeface="Wingdings" panose="05000000000000000000" pitchFamily="2" charset="2"/>
              <a:buChar char="Ø"/>
            </a:pPr>
            <a:r>
              <a:rPr lang="en-GB" sz="1600" dirty="0"/>
              <a:t>Small expenditures</a:t>
            </a:r>
          </a:p>
          <a:p>
            <a:pPr lvl="1">
              <a:buFont typeface="Wingdings" panose="05000000000000000000" pitchFamily="2" charset="2"/>
              <a:buChar char="Ø"/>
            </a:pPr>
            <a:endParaRPr lang="en-GB" sz="1050" dirty="0"/>
          </a:p>
          <a:p>
            <a:pPr>
              <a:buFont typeface="Wingdings" panose="05000000000000000000" pitchFamily="2" charset="2"/>
              <a:buChar char="Ø"/>
            </a:pPr>
            <a:r>
              <a:rPr lang="en-GB" sz="1600" dirty="0"/>
              <a:t>Every year deadlines for submitting these documents are set by Bursar‘s Order – Annual Accounts for the Year - </a:t>
            </a:r>
            <a:r>
              <a:rPr lang="en-GB" sz="1600" dirty="0">
                <a:hlinkClick r:id="rId2"/>
              </a:rPr>
              <a:t>https://www.vse.cz/predpisy/</a:t>
            </a:r>
            <a:r>
              <a:rPr lang="en-GB" sz="1600" dirty="0"/>
              <a:t>. It is announced in September of the year concerned. The deadlines may change and may vary at faculties depending on instructions from the Economic Department, Wage and Personnel Department, and faculty management.</a:t>
            </a:r>
          </a:p>
          <a:p>
            <a:pPr>
              <a:buFont typeface="Wingdings" panose="05000000000000000000" pitchFamily="2" charset="2"/>
              <a:buChar char="Ø"/>
            </a:pPr>
            <a:endParaRPr lang="en-GB" sz="1050" dirty="0">
              <a:solidFill>
                <a:srgbClr val="333333"/>
              </a:solidFill>
            </a:endParaRPr>
          </a:p>
          <a:p>
            <a:pPr>
              <a:buFont typeface="Wingdings" panose="05000000000000000000" pitchFamily="2" charset="2"/>
              <a:buChar char="Ø"/>
            </a:pPr>
            <a:r>
              <a:rPr lang="en-GB" sz="1600" dirty="0"/>
              <a:t>Payment by card is possible, but as </a:t>
            </a:r>
            <a:r>
              <a:rPr lang="cs-CZ" sz="1600" dirty="0" err="1"/>
              <a:t>minimally</a:t>
            </a:r>
            <a:r>
              <a:rPr lang="en-GB" sz="1600" dirty="0"/>
              <a:t> as possible. In case of paying by card, it is necessary to submit proof of payment</a:t>
            </a:r>
          </a:p>
          <a:p>
            <a:pPr lvl="1">
              <a:buFont typeface="Wingdings" panose="05000000000000000000" pitchFamily="2" charset="2"/>
              <a:buChar char="Ø"/>
            </a:pPr>
            <a:r>
              <a:rPr lang="en-GB" sz="1600" dirty="0"/>
              <a:t>Paying via a payment terminal in a shop – receipt or bank account statement</a:t>
            </a:r>
          </a:p>
          <a:p>
            <a:pPr lvl="1">
              <a:buFont typeface="Wingdings" panose="05000000000000000000" pitchFamily="2" charset="2"/>
              <a:buChar char="Ø"/>
            </a:pPr>
            <a:r>
              <a:rPr lang="en-GB" sz="1600" dirty="0"/>
              <a:t>Paying by card on the internet – bank account statement</a:t>
            </a:r>
          </a:p>
          <a:p>
            <a:pPr>
              <a:buFont typeface="Wingdings" panose="05000000000000000000" pitchFamily="2" charset="2"/>
              <a:buChar char="Ø"/>
            </a:pPr>
            <a:endParaRPr lang="en-GB" sz="1600" dirty="0">
              <a:solidFill>
                <a:srgbClr val="333333"/>
              </a:solidFill>
            </a:endParaRPr>
          </a:p>
        </p:txBody>
      </p:sp>
      <p:pic>
        <p:nvPicPr>
          <p:cNvPr id="4" name="Obrázek 3">
            <a:hlinkClick r:id="rId3"/>
            <a:extLst>
              <a:ext uri="{FF2B5EF4-FFF2-40B4-BE49-F238E27FC236}">
                <a16:creationId xmlns:a16="http://schemas.microsoft.com/office/drawing/2014/main" id="{AB3DD709-6866-467A-8340-DF0509F65B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55E9B5F5-9565-46AA-BFD8-B2421473B79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329396"/>
            <a:ext cx="2411760" cy="536010"/>
          </a:xfrm>
          <a:prstGeom prst="rect">
            <a:avLst/>
          </a:prstGeom>
        </p:spPr>
      </p:pic>
    </p:spTree>
    <p:extLst>
      <p:ext uri="{BB962C8B-B14F-4D97-AF65-F5344CB8AC3E}">
        <p14:creationId xmlns:p14="http://schemas.microsoft.com/office/powerpoint/2010/main" val="2407225810"/>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4" y="692696"/>
            <a:ext cx="6192688" cy="576064"/>
          </a:xfrm>
        </p:spPr>
        <p:txBody>
          <a:bodyPr/>
          <a:lstStyle/>
          <a:p>
            <a:r>
              <a:rPr lang="en-GB" sz="2800"/>
              <a:t>Wages of Mentors</a:t>
            </a:r>
          </a:p>
        </p:txBody>
      </p:sp>
      <p:sp>
        <p:nvSpPr>
          <p:cNvPr id="3" name="Zástupný symbol pro obsah 2"/>
          <p:cNvSpPr>
            <a:spLocks noGrp="1"/>
          </p:cNvSpPr>
          <p:nvPr>
            <p:ph idx="1"/>
          </p:nvPr>
        </p:nvSpPr>
        <p:spPr>
          <a:xfrm>
            <a:off x="539552" y="1354778"/>
            <a:ext cx="8229600" cy="4525963"/>
          </a:xfrm>
        </p:spPr>
        <p:txBody>
          <a:bodyPr/>
          <a:lstStyle/>
          <a:p>
            <a:pPr algn="just">
              <a:buFont typeface="Wingdings" panose="05000000000000000000" pitchFamily="2" charset="2"/>
              <a:buChar char="Ø"/>
            </a:pPr>
            <a:r>
              <a:rPr lang="en-GB" sz="1800" dirty="0"/>
              <a:t>Form – Proposal of payment –</a:t>
            </a:r>
          </a:p>
          <a:p>
            <a:pPr marL="0" indent="0" algn="just"/>
            <a:r>
              <a:rPr lang="en-GB" sz="1800" dirty="0"/>
              <a:t>     </a:t>
            </a:r>
            <a:r>
              <a:rPr lang="en-GB" sz="1800" dirty="0">
                <a:hlinkClick r:id="rId2"/>
              </a:rPr>
              <a:t>http://eo.vse.cz/formulare/adminved/navrh-na-vyplatu-odmeny/</a:t>
            </a:r>
            <a:endParaRPr lang="en-GB" sz="1800" dirty="0"/>
          </a:p>
          <a:p>
            <a:pPr marL="0" indent="0" algn="just"/>
            <a:r>
              <a:rPr lang="en-GB" sz="1800" dirty="0"/>
              <a:t>     is to be submitted to the head of department or secretary for approval.</a:t>
            </a:r>
          </a:p>
          <a:p>
            <a:pPr>
              <a:buFont typeface="Wingdings" panose="05000000000000000000" pitchFamily="2" charset="2"/>
              <a:buChar char="Ø"/>
            </a:pPr>
            <a:endParaRPr lang="en-GB" sz="1400" dirty="0"/>
          </a:p>
          <a:p>
            <a:pPr>
              <a:buFont typeface="Wingdings" panose="05000000000000000000" pitchFamily="2" charset="2"/>
              <a:buChar char="Ø"/>
            </a:pPr>
            <a:r>
              <a:rPr lang="en-GB" sz="1800" dirty="0"/>
              <a:t>The secretary will forward the form signed by the authorising person (Dean of faculty) to be processed by the faculty treasurer (budget administrator).</a:t>
            </a:r>
          </a:p>
          <a:p>
            <a:pPr>
              <a:buFont typeface="Wingdings" panose="05000000000000000000" pitchFamily="2" charset="2"/>
              <a:buChar char="Ø"/>
            </a:pPr>
            <a:endParaRPr lang="en-GB" sz="1400" dirty="0"/>
          </a:p>
          <a:p>
            <a:pPr>
              <a:buFont typeface="Wingdings" panose="05000000000000000000" pitchFamily="2" charset="2"/>
              <a:buChar char="Ø"/>
            </a:pPr>
            <a:r>
              <a:rPr lang="en-GB" sz="1800" dirty="0"/>
              <a:t>Classification of payment: Contract number in the </a:t>
            </a:r>
            <a:r>
              <a:rPr lang="en-GB" sz="1800" dirty="0" err="1"/>
              <a:t>InSIS</a:t>
            </a:r>
            <a:r>
              <a:rPr lang="en-GB" sz="1800" dirty="0"/>
              <a:t>.</a:t>
            </a:r>
          </a:p>
          <a:p>
            <a:pPr>
              <a:buFont typeface="Wingdings" panose="05000000000000000000" pitchFamily="2" charset="2"/>
              <a:buChar char="Ø"/>
            </a:pPr>
            <a:endParaRPr lang="en-GB" sz="1400" dirty="0">
              <a:highlight>
                <a:srgbClr val="FFFF00"/>
              </a:highlight>
            </a:endParaRPr>
          </a:p>
          <a:p>
            <a:pPr>
              <a:buFont typeface="Wingdings" panose="05000000000000000000" pitchFamily="2" charset="2"/>
              <a:buChar char="Ø"/>
            </a:pPr>
            <a:r>
              <a:rPr lang="en-GB" sz="1800" dirty="0"/>
              <a:t>Cost centre: First four digits of the contract number.</a:t>
            </a:r>
          </a:p>
          <a:p>
            <a:pPr>
              <a:buFont typeface="Wingdings" panose="05000000000000000000" pitchFamily="2" charset="2"/>
              <a:buChar char="Ø"/>
            </a:pPr>
            <a:endParaRPr lang="en-GB" sz="1400" dirty="0"/>
          </a:p>
          <a:p>
            <a:pPr>
              <a:buFont typeface="Wingdings" panose="05000000000000000000" pitchFamily="2" charset="2"/>
              <a:buChar char="Ø"/>
            </a:pPr>
            <a:r>
              <a:rPr lang="en-GB" sz="1800" dirty="0"/>
              <a:t>Periodicity of payments: left to the discretion of the researcher, at least once a year.</a:t>
            </a:r>
          </a:p>
          <a:p>
            <a:pPr>
              <a:buFont typeface="Wingdings" panose="05000000000000000000" pitchFamily="2" charset="2"/>
              <a:buChar char="Ø"/>
            </a:pPr>
            <a:endParaRPr lang="en-GB" sz="1400" dirty="0"/>
          </a:p>
          <a:p>
            <a:pPr>
              <a:buFont typeface="Wingdings" panose="05000000000000000000" pitchFamily="2" charset="2"/>
              <a:buChar char="Ø"/>
            </a:pPr>
            <a:r>
              <a:rPr lang="en-GB" sz="1800" dirty="0"/>
              <a:t>Bonuses are paid in November of the given year at the latest</a:t>
            </a:r>
            <a:r>
              <a:rPr lang="en-GB" sz="1800" dirty="0">
                <a:solidFill>
                  <a:srgbClr val="333333"/>
                </a:solidFill>
              </a:rPr>
              <a:t> – in compliance with faculty deadlines</a:t>
            </a:r>
            <a:r>
              <a:rPr lang="en-GB" sz="2000" dirty="0">
                <a:solidFill>
                  <a:srgbClr val="333333"/>
                </a:solidFill>
              </a:rPr>
              <a:t>.</a:t>
            </a:r>
          </a:p>
          <a:p>
            <a:pPr>
              <a:buFont typeface="Wingdings" panose="05000000000000000000" pitchFamily="2" charset="2"/>
              <a:buChar char="Ø"/>
            </a:pPr>
            <a:endParaRPr lang="en-GB" sz="2000" dirty="0">
              <a:solidFill>
                <a:srgbClr val="333333"/>
              </a:solidFill>
            </a:endParaRPr>
          </a:p>
        </p:txBody>
      </p:sp>
      <p:pic>
        <p:nvPicPr>
          <p:cNvPr id="4" name="Obrázek 3">
            <a:hlinkClick r:id="rId3"/>
            <a:extLst>
              <a:ext uri="{FF2B5EF4-FFF2-40B4-BE49-F238E27FC236}">
                <a16:creationId xmlns:a16="http://schemas.microsoft.com/office/drawing/2014/main" id="{44D9D2B0-C910-466A-8989-4BD367A619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D6B2282F-41F4-44E7-A99A-7CCB0361E6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50150970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35696" y="692696"/>
            <a:ext cx="6336704" cy="504056"/>
          </a:xfrm>
        </p:spPr>
        <p:txBody>
          <a:bodyPr>
            <a:noAutofit/>
          </a:bodyPr>
          <a:lstStyle/>
          <a:p>
            <a:r>
              <a:rPr lang="en-GB" sz="2800"/>
              <a:t>Agreement to Complete a Job (DPP)</a:t>
            </a:r>
          </a:p>
        </p:txBody>
      </p:sp>
      <p:sp>
        <p:nvSpPr>
          <p:cNvPr id="3" name="Zástupný symbol pro obsah 2"/>
          <p:cNvSpPr>
            <a:spLocks noGrp="1"/>
          </p:cNvSpPr>
          <p:nvPr>
            <p:ph idx="1"/>
          </p:nvPr>
        </p:nvSpPr>
        <p:spPr>
          <a:xfrm>
            <a:off x="457200" y="1484784"/>
            <a:ext cx="8229600" cy="4525963"/>
          </a:xfrm>
        </p:spPr>
        <p:txBody>
          <a:bodyPr>
            <a:noAutofit/>
          </a:bodyPr>
          <a:lstStyle/>
          <a:p>
            <a:pPr marL="342000" lvl="1" indent="-342000">
              <a:buFont typeface="Wingdings" panose="05000000000000000000" pitchFamily="2" charset="2"/>
              <a:buChar char="Ø"/>
            </a:pPr>
            <a:r>
              <a:rPr lang="en-GB" sz="1200" dirty="0"/>
              <a:t>Up to CZK 10,000 per month without social and health insurance contributions. </a:t>
            </a:r>
          </a:p>
          <a:p>
            <a:pPr marL="342000" lvl="1" indent="-342000">
              <a:buFont typeface="Wingdings" panose="05000000000000000000" pitchFamily="2" charset="2"/>
              <a:buChar char="Ø"/>
            </a:pPr>
            <a:r>
              <a:rPr lang="en-GB" sz="1200" dirty="0"/>
              <a:t>Social and health insurance contributions in the amount of 33,8 % are deducted from agreements over CZK 10,000 per month.</a:t>
            </a:r>
          </a:p>
          <a:p>
            <a:pPr marL="342000" lvl="1" indent="-342000">
              <a:buFont typeface="Wingdings" panose="05000000000000000000" pitchFamily="2" charset="2"/>
              <a:buChar char="Ø"/>
            </a:pPr>
            <a:r>
              <a:rPr lang="en-GB" sz="1200" dirty="0"/>
              <a:t>The maximum possible workload for the same employer is 300 hours per year.</a:t>
            </a:r>
          </a:p>
          <a:p>
            <a:pPr algn="just">
              <a:buFont typeface="Wingdings" panose="05000000000000000000" pitchFamily="2" charset="2"/>
              <a:buChar char="Ø"/>
            </a:pPr>
            <a:endParaRPr lang="en-GB" sz="1200" dirty="0"/>
          </a:p>
          <a:p>
            <a:pPr algn="just">
              <a:buFont typeface="Wingdings" panose="05000000000000000000" pitchFamily="2" charset="2"/>
              <a:buChar char="Ø"/>
            </a:pPr>
            <a:r>
              <a:rPr lang="en-GB" sz="1200" dirty="0"/>
              <a:t>To be submitted electronically at zam.vse.cz</a:t>
            </a:r>
          </a:p>
          <a:p>
            <a:pPr algn="just">
              <a:buFont typeface="Wingdings" panose="05000000000000000000" pitchFamily="2" charset="2"/>
              <a:buChar char="Ø"/>
            </a:pPr>
            <a:r>
              <a:rPr lang="en-GB" sz="1200" dirty="0"/>
              <a:t>Access to the application is provided by the department secretary.</a:t>
            </a:r>
          </a:p>
          <a:p>
            <a:pPr algn="just">
              <a:buFont typeface="Wingdings" panose="05000000000000000000" pitchFamily="2" charset="2"/>
              <a:buChar char="Ø"/>
            </a:pPr>
            <a:r>
              <a:rPr lang="en-GB" sz="1200" dirty="0"/>
              <a:t>It is necessary to decide:</a:t>
            </a:r>
          </a:p>
          <a:p>
            <a:pPr algn="just"/>
            <a:r>
              <a:rPr lang="en-GB" sz="1200" b="1" dirty="0"/>
              <a:t>		</a:t>
            </a:r>
            <a:r>
              <a:rPr lang="en-GB" sz="1200" dirty="0"/>
              <a:t>Subject/Agreed task, workload capacity, labour cost</a:t>
            </a:r>
          </a:p>
          <a:p>
            <a:pPr algn="just"/>
            <a:r>
              <a:rPr lang="en-GB" sz="1200" dirty="0"/>
              <a:t>		Classification of payment: Contract number in </a:t>
            </a:r>
            <a:r>
              <a:rPr lang="cs-CZ" sz="1200" dirty="0"/>
              <a:t>I</a:t>
            </a:r>
            <a:r>
              <a:rPr lang="en-GB" sz="1200" dirty="0" err="1"/>
              <a:t>nSIS</a:t>
            </a:r>
            <a:endParaRPr lang="en-GB" sz="1200" dirty="0"/>
          </a:p>
          <a:p>
            <a:pPr algn="just"/>
            <a:r>
              <a:rPr lang="en-GB" sz="1200" dirty="0"/>
              <a:t> </a:t>
            </a:r>
          </a:p>
          <a:p>
            <a:pPr marL="342000" indent="-342000" algn="just">
              <a:buFont typeface="Wingdings" panose="05000000000000000000" pitchFamily="2" charset="2"/>
              <a:buChar char="Ø"/>
            </a:pPr>
            <a:r>
              <a:rPr lang="en-GB" sz="1200" dirty="0"/>
              <a:t>If the agreement concerns a current employee of the university, it is only necessary to submit the employee‘s birth number. If it concerns a new employee, it is necessary to submit the following information:</a:t>
            </a:r>
          </a:p>
          <a:p>
            <a:pPr marL="742050" lvl="1" indent="-342000" algn="just"/>
            <a:r>
              <a:rPr lang="en-GB" sz="1200" dirty="0"/>
              <a:t>Name and surname including titles, surname at birth</a:t>
            </a:r>
          </a:p>
          <a:p>
            <a:pPr lvl="1" algn="just"/>
            <a:r>
              <a:rPr lang="en-GB" sz="1200" dirty="0"/>
              <a:t>Date of birth, place of birth, birth number</a:t>
            </a:r>
          </a:p>
          <a:p>
            <a:pPr lvl="1" algn="just"/>
            <a:r>
              <a:rPr lang="en-GB" sz="1200" dirty="0"/>
              <a:t>Address including postal code</a:t>
            </a:r>
          </a:p>
          <a:p>
            <a:pPr lvl="1" algn="just"/>
            <a:r>
              <a:rPr lang="en-GB" sz="1200" dirty="0"/>
              <a:t>Bank account number, type and number of identification card, health insurance provider, nationality</a:t>
            </a:r>
          </a:p>
          <a:p>
            <a:pPr lvl="1" algn="just"/>
            <a:endParaRPr lang="en-GB" sz="1200" dirty="0"/>
          </a:p>
          <a:p>
            <a:pPr marL="571500" lvl="0" indent="-571500" algn="just">
              <a:buFont typeface="Wingdings" panose="05000000000000000000" pitchFamily="2" charset="2"/>
              <a:buChar char="Ø"/>
            </a:pPr>
            <a:r>
              <a:rPr lang="en-GB" sz="1200" dirty="0"/>
              <a:t>It is also necessary to submit a copy of identification card and add the following text: „I agree with providing a copy“ + date and signature and a confirmation of education/diploma (if the title is not on the ID). With the required documents, it is necessary to contact the department secretary who will prepare an agreement to complete a job and its payment.</a:t>
            </a:r>
          </a:p>
          <a:p>
            <a:r>
              <a:rPr lang="en-GB" sz="1200" dirty="0"/>
              <a:t> </a:t>
            </a:r>
          </a:p>
        </p:txBody>
      </p:sp>
      <p:pic>
        <p:nvPicPr>
          <p:cNvPr id="4" name="Obrázek 3">
            <a:hlinkClick r:id="rId2"/>
            <a:extLst>
              <a:ext uri="{FF2B5EF4-FFF2-40B4-BE49-F238E27FC236}">
                <a16:creationId xmlns:a16="http://schemas.microsoft.com/office/drawing/2014/main" id="{8181F3ED-3F52-442B-BEA0-5A2129F2AC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1542" y="6566014"/>
            <a:ext cx="2001516" cy="291986"/>
          </a:xfrm>
          <a:prstGeom prst="rect">
            <a:avLst/>
          </a:prstGeom>
        </p:spPr>
      </p:pic>
      <p:pic>
        <p:nvPicPr>
          <p:cNvPr id="6" name="Obrázek 5">
            <a:extLst>
              <a:ext uri="{FF2B5EF4-FFF2-40B4-BE49-F238E27FC236}">
                <a16:creationId xmlns:a16="http://schemas.microsoft.com/office/drawing/2014/main" id="{5F1F8B8E-E399-4CEC-AFAA-9BD0676831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237311"/>
            <a:ext cx="2826096" cy="628095"/>
          </a:xfrm>
          <a:prstGeom prst="rect">
            <a:avLst/>
          </a:prstGeom>
        </p:spPr>
      </p:pic>
    </p:spTree>
    <p:extLst>
      <p:ext uri="{BB962C8B-B14F-4D97-AF65-F5344CB8AC3E}">
        <p14:creationId xmlns:p14="http://schemas.microsoft.com/office/powerpoint/2010/main" val="396267065"/>
      </p:ext>
    </p:extLst>
  </p:cSld>
  <p:clrMapOvr>
    <a:masterClrMapping/>
  </p:clrMapOvr>
  <p:transition spd="med">
    <p:fade/>
  </p:transition>
</p:sld>
</file>

<file path=ppt/theme/theme1.xml><?xml version="1.0" encoding="utf-8"?>
<a:theme xmlns:a="http://schemas.openxmlformats.org/drawingml/2006/main" name="vnitrni_stranka">
  <a:themeElements>
    <a:clrScheme name="vnitrni_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nitrni_strank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nitrni_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nitrni_strank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nitrni_strank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nitrni_strank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nitrni_strank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nitrni_strank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nitrni_strank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nitrni_strank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nitrni_strank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nitrni_strank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nitrni_strank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nitrni_strank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ulni stranka">
  <a:themeElements>
    <a:clrScheme name="Titulni 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ulni strank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ulni 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ulni strank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ulni strank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ulni strank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ulni strank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ulni strank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ulni strank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ulni strank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ulni strank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ulni strank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ulni strank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ulni strank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646A7ADE3D4A3643BFDDDCFC5FA87D4D" ma:contentTypeVersion="9" ma:contentTypeDescription="Vytvoří nový dokument" ma:contentTypeScope="" ma:versionID="b8e2f15f6034b094912d851cd63100bd">
  <xsd:schema xmlns:xsd="http://www.w3.org/2001/XMLSchema" xmlns:xs="http://www.w3.org/2001/XMLSchema" xmlns:p="http://schemas.microsoft.com/office/2006/metadata/properties" xmlns:ns3="9b459df1-b715-4159-a51f-f27e81d39b9f" targetNamespace="http://schemas.microsoft.com/office/2006/metadata/properties" ma:root="true" ma:fieldsID="1919125c5aa0c98c63f4e9dda60b9641" ns3:_="">
    <xsd:import namespace="9b459df1-b715-4159-a51f-f27e81d39b9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459df1-b715-4159-a51f-f27e81d39b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8522FF-F5F3-43C1-9DFA-A38DE2EB7CD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b459df1-b715-4159-a51f-f27e81d39b9f"/>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B6E25A3-0B6C-4E0D-BF80-086423393625}">
  <ds:schemaRefs>
    <ds:schemaRef ds:uri="http://schemas.microsoft.com/sharepoint/v3/contenttype/forms"/>
  </ds:schemaRefs>
</ds:datastoreItem>
</file>

<file path=customXml/itemProps3.xml><?xml version="1.0" encoding="utf-8"?>
<ds:datastoreItem xmlns:ds="http://schemas.openxmlformats.org/officeDocument/2006/customXml" ds:itemID="{A1E5F611-6A05-4285-89C3-FCF5FBAB72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459df1-b715-4159-a51f-f27e81d39b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2038</TotalTime>
  <Words>2736</Words>
  <Application>Microsoft Office PowerPoint</Application>
  <PresentationFormat>Předvádění na obrazovce (4:3)</PresentationFormat>
  <Paragraphs>203</Paragraphs>
  <Slides>18</Slides>
  <Notes>0</Notes>
  <HiddenSlides>0</HiddenSlides>
  <MMClips>0</MMClips>
  <ScaleCrop>false</ScaleCrop>
  <HeadingPairs>
    <vt:vector size="6" baseType="variant">
      <vt:variant>
        <vt:lpstr>Použitá písma</vt:lpstr>
      </vt:variant>
      <vt:variant>
        <vt:i4>2</vt:i4>
      </vt:variant>
      <vt:variant>
        <vt:lpstr>Motiv</vt:lpstr>
      </vt:variant>
      <vt:variant>
        <vt:i4>2</vt:i4>
      </vt:variant>
      <vt:variant>
        <vt:lpstr>Nadpisy snímků</vt:lpstr>
      </vt:variant>
      <vt:variant>
        <vt:i4>18</vt:i4>
      </vt:variant>
    </vt:vector>
  </HeadingPairs>
  <TitlesOfParts>
    <vt:vector size="22" baseType="lpstr">
      <vt:lpstr>Arial</vt:lpstr>
      <vt:lpstr>Wingdings</vt:lpstr>
      <vt:lpstr>vnitrni_stranka</vt:lpstr>
      <vt:lpstr>Titulni stranka</vt:lpstr>
      <vt:lpstr>IGA/A Projects Realisation</vt:lpstr>
      <vt:lpstr>General Information </vt:lpstr>
      <vt:lpstr>Activity Reports and Scholarship Payment</vt:lpstr>
      <vt:lpstr>Activity Reports – Instructions </vt:lpstr>
      <vt:lpstr>Activity Reports – Instructions </vt:lpstr>
      <vt:lpstr>Activity Reports – Instructions </vt:lpstr>
      <vt:lpstr>General Expenditures</vt:lpstr>
      <vt:lpstr>Wages of Mentors</vt:lpstr>
      <vt:lpstr>Agreement to Complete a Job (DPP)</vt:lpstr>
      <vt:lpstr>Agreement to Complete a Job (DPP) for Working Abroad</vt:lpstr>
      <vt:lpstr>Orders and Invoices</vt:lpstr>
      <vt:lpstr>Travel Expenses</vt:lpstr>
      <vt:lpstr>Small Expenditures</vt:lpstr>
      <vt:lpstr>Books</vt:lpstr>
      <vt:lpstr>Change Request</vt:lpstr>
      <vt:lpstr>Publication Outputs and Publicity</vt:lpstr>
      <vt:lpstr>Completion of Project</vt:lpstr>
      <vt:lpstr>Further conditions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x</dc:creator>
  <cp:lastModifiedBy>Sabina Zukalová</cp:lastModifiedBy>
  <cp:revision>139</cp:revision>
  <cp:lastPrinted>2018-04-23T07:01:11Z</cp:lastPrinted>
  <dcterms:created xsi:type="dcterms:W3CDTF">2008-08-24T19:35:02Z</dcterms:created>
  <dcterms:modified xsi:type="dcterms:W3CDTF">2021-09-09T08:10:29Z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0x010100646A7ADE3D4A3643BFDDDCFC5FA87D4D</vt:lpwstr>
  </property>
</Properties>
</file>